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79" r:id="rId1"/>
  </p:sldMasterIdLst>
  <p:notesMasterIdLst>
    <p:notesMasterId r:id="rId22"/>
  </p:notesMasterIdLst>
  <p:sldIdLst>
    <p:sldId id="260" r:id="rId2"/>
    <p:sldId id="258" r:id="rId3"/>
    <p:sldId id="262" r:id="rId4"/>
    <p:sldId id="267" r:id="rId5"/>
    <p:sldId id="265" r:id="rId6"/>
    <p:sldId id="271" r:id="rId7"/>
    <p:sldId id="272" r:id="rId8"/>
    <p:sldId id="274" r:id="rId9"/>
    <p:sldId id="294" r:id="rId10"/>
    <p:sldId id="293" r:id="rId11"/>
    <p:sldId id="279" r:id="rId12"/>
    <p:sldId id="280" r:id="rId13"/>
    <p:sldId id="266" r:id="rId14"/>
    <p:sldId id="284" r:id="rId15"/>
    <p:sldId id="291" r:id="rId16"/>
    <p:sldId id="290" r:id="rId17"/>
    <p:sldId id="289" r:id="rId18"/>
    <p:sldId id="296" r:id="rId19"/>
    <p:sldId id="295" r:id="rId20"/>
    <p:sldId id="257" r:id="rId2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544" autoAdjust="0"/>
    <p:restoredTop sz="94434" autoAdjust="0"/>
  </p:normalViewPr>
  <p:slideViewPr>
    <p:cSldViewPr snapToGrid="0" snapToObjects="1">
      <p:cViewPr varScale="1">
        <p:scale>
          <a:sx n="110" d="100"/>
          <a:sy n="110" d="100"/>
        </p:scale>
        <p:origin x="235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esktop\Mon%20Bureau\IPR%20PROGRAMME\Bulletins\Final\Francais\STOP%20-%20Rapport%20final%20-%20Graphics%20E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859344943445589"/>
          <c:y val="4.878048780487805E-2"/>
          <c:w val="0.5870091564287363"/>
          <c:h val="0.8483447107914171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SaisieRegion!$D$4</c:f>
              <c:strCache>
                <c:ptCount val="1"/>
                <c:pt idx="0">
                  <c:v>East and Southern Africa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SaisieRegion!$E$3</c:f>
              <c:strCache>
                <c:ptCount val="1"/>
                <c:pt idx="0">
                  <c:v>number</c:v>
                </c:pt>
              </c:strCache>
            </c:strRef>
          </c:cat>
          <c:val>
            <c:numRef>
              <c:f>SaisieRegion!$E$4</c:f>
              <c:numCache>
                <c:formatCode>General</c:formatCode>
                <c:ptCount val="1"/>
                <c:pt idx="0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75-3D41-8F0A-27F4AC6567EA}"/>
            </c:ext>
          </c:extLst>
        </c:ser>
        <c:ser>
          <c:idx val="1"/>
          <c:order val="1"/>
          <c:tx>
            <c:strRef>
              <c:f>SaisieRegion!$D$5</c:f>
              <c:strCache>
                <c:ptCount val="1"/>
                <c:pt idx="0">
                  <c:v>Far East, South and South East Asia, Australasia and the Pacific Islands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SaisieRegion!$E$3</c:f>
              <c:strCache>
                <c:ptCount val="1"/>
                <c:pt idx="0">
                  <c:v>number</c:v>
                </c:pt>
              </c:strCache>
            </c:strRef>
          </c:cat>
          <c:val>
            <c:numRef>
              <c:f>SaisieRegion!$E$5</c:f>
              <c:numCache>
                <c:formatCode>General</c:formatCode>
                <c:ptCount val="1"/>
                <c:pt idx="0">
                  <c:v>104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475-3D41-8F0A-27F4AC6567EA}"/>
            </c:ext>
          </c:extLst>
        </c:ser>
        <c:ser>
          <c:idx val="2"/>
          <c:order val="2"/>
          <c:tx>
            <c:strRef>
              <c:f>SaisieRegion!$D$6</c:f>
              <c:strCache>
                <c:ptCount val="1"/>
                <c:pt idx="0">
                  <c:v>South America, North America, Central America and the Caribbean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SaisieRegion!$E$3</c:f>
              <c:strCache>
                <c:ptCount val="1"/>
                <c:pt idx="0">
                  <c:v>number</c:v>
                </c:pt>
              </c:strCache>
            </c:strRef>
          </c:cat>
          <c:val>
            <c:numRef>
              <c:f>SaisieRegion!$E$6</c:f>
              <c:numCache>
                <c:formatCode>General</c:formatCode>
                <c:ptCount val="1"/>
                <c:pt idx="0">
                  <c:v>174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475-3D41-8F0A-27F4AC6567EA}"/>
            </c:ext>
          </c:extLst>
        </c:ser>
        <c:ser>
          <c:idx val="3"/>
          <c:order val="3"/>
          <c:tx>
            <c:strRef>
              <c:f>SaisieRegion!$D$7</c:f>
              <c:strCache>
                <c:ptCount val="1"/>
                <c:pt idx="0">
                  <c:v>West and Central Africa</c:v>
                </c:pt>
              </c:strCache>
            </c:strRef>
          </c:tx>
          <c:spPr>
            <a:solidFill>
              <a:srgbClr val="683A9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SaisieRegion!$E$3</c:f>
              <c:strCache>
                <c:ptCount val="1"/>
                <c:pt idx="0">
                  <c:v>number</c:v>
                </c:pt>
              </c:strCache>
            </c:strRef>
          </c:cat>
          <c:val>
            <c:numRef>
              <c:f>SaisieRegion!$E$7</c:f>
              <c:numCache>
                <c:formatCode>General</c:formatCode>
                <c:ptCount val="1"/>
                <c:pt idx="0">
                  <c:v>195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475-3D41-8F0A-27F4AC6567EA}"/>
            </c:ext>
          </c:extLst>
        </c:ser>
        <c:ser>
          <c:idx val="4"/>
          <c:order val="4"/>
          <c:tx>
            <c:strRef>
              <c:f>SaisieRegion!$D$8</c:f>
              <c:strCache>
                <c:ptCount val="1"/>
                <c:pt idx="0">
                  <c:v>North of Africa, Near and Middle East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SaisieRegion!$E$3</c:f>
              <c:strCache>
                <c:ptCount val="1"/>
                <c:pt idx="0">
                  <c:v>number</c:v>
                </c:pt>
              </c:strCache>
            </c:strRef>
          </c:cat>
          <c:val>
            <c:numRef>
              <c:f>SaisieRegion!$E$8</c:f>
              <c:numCache>
                <c:formatCode>General</c:formatCode>
                <c:ptCount val="1"/>
                <c:pt idx="0">
                  <c:v>203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475-3D41-8F0A-27F4AC6567EA}"/>
            </c:ext>
          </c:extLst>
        </c:ser>
        <c:ser>
          <c:idx val="5"/>
          <c:order val="5"/>
          <c:tx>
            <c:strRef>
              <c:f>SaisieRegion!$D$9</c:f>
              <c:strCache>
                <c:ptCount val="1"/>
                <c:pt idx="0">
                  <c:v>Europe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SaisieRegion!$E$3</c:f>
              <c:strCache>
                <c:ptCount val="1"/>
                <c:pt idx="0">
                  <c:v>number</c:v>
                </c:pt>
              </c:strCache>
            </c:strRef>
          </c:cat>
          <c:val>
            <c:numRef>
              <c:f>SaisieRegion!$E$9</c:f>
              <c:numCache>
                <c:formatCode>General</c:formatCode>
                <c:ptCount val="1"/>
                <c:pt idx="0">
                  <c:v>515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475-3D41-8F0A-27F4AC6567E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80500024"/>
        <c:axId val="280497672"/>
      </c:barChart>
      <c:catAx>
        <c:axId val="2805000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80497672"/>
        <c:crosses val="autoZero"/>
        <c:auto val="1"/>
        <c:lblAlgn val="ctr"/>
        <c:lblOffset val="100"/>
        <c:noMultiLvlLbl val="0"/>
      </c:catAx>
      <c:valAx>
        <c:axId val="280497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0500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MoyenDeTransport!$D$4</c:f>
              <c:strCache>
                <c:ptCount val="1"/>
                <c:pt idx="0">
                  <c:v>Mail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5C8-CC41-90A6-1B81E3E1FDE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MoyenDeTransport!$E$3</c:f>
              <c:strCache>
                <c:ptCount val="1"/>
                <c:pt idx="0">
                  <c:v>Nombre</c:v>
                </c:pt>
              </c:strCache>
            </c:strRef>
          </c:cat>
          <c:val>
            <c:numRef>
              <c:f>MoyenDeTransport!$E$4</c:f>
              <c:numCache>
                <c:formatCode>General</c:formatCode>
                <c:ptCount val="1"/>
                <c:pt idx="0">
                  <c:v>359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5C8-CC41-90A6-1B81E3E1FDE6}"/>
            </c:ext>
          </c:extLst>
        </c:ser>
        <c:ser>
          <c:idx val="1"/>
          <c:order val="1"/>
          <c:tx>
            <c:strRef>
              <c:f>MoyenDeTransport!$D$5</c:f>
              <c:strCache>
                <c:ptCount val="1"/>
                <c:pt idx="0">
                  <c:v>Air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MoyenDeTransport!$E$3</c:f>
              <c:strCache>
                <c:ptCount val="1"/>
                <c:pt idx="0">
                  <c:v>Nombre</c:v>
                </c:pt>
              </c:strCache>
            </c:strRef>
          </c:cat>
          <c:val>
            <c:numRef>
              <c:f>MoyenDeTransport!$E$5</c:f>
              <c:numCache>
                <c:formatCode>General</c:formatCode>
                <c:ptCount val="1"/>
                <c:pt idx="0">
                  <c:v>353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5C8-CC41-90A6-1B81E3E1FDE6}"/>
            </c:ext>
          </c:extLst>
        </c:ser>
        <c:ser>
          <c:idx val="2"/>
          <c:order val="2"/>
          <c:tx>
            <c:strRef>
              <c:f>MoyenDeTransport!$D$6</c:f>
              <c:strCache>
                <c:ptCount val="1"/>
                <c:pt idx="0">
                  <c:v>Vehicle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MoyenDeTransport!$E$3</c:f>
              <c:strCache>
                <c:ptCount val="1"/>
                <c:pt idx="0">
                  <c:v>Nombre</c:v>
                </c:pt>
              </c:strCache>
            </c:strRef>
          </c:cat>
          <c:val>
            <c:numRef>
              <c:f>MoyenDeTransport!$E$6</c:f>
              <c:numCache>
                <c:formatCode>General</c:formatCode>
                <c:ptCount val="1"/>
                <c:pt idx="0">
                  <c:v>242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5C8-CC41-90A6-1B81E3E1FDE6}"/>
            </c:ext>
          </c:extLst>
        </c:ser>
        <c:ser>
          <c:idx val="3"/>
          <c:order val="3"/>
          <c:tx>
            <c:strRef>
              <c:f>MoyenDeTransport!$D$7</c:f>
              <c:strCache>
                <c:ptCount val="1"/>
                <c:pt idx="0">
                  <c:v>Vessel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MoyenDeTransport!$E$3</c:f>
              <c:strCache>
                <c:ptCount val="1"/>
                <c:pt idx="0">
                  <c:v>Nombre</c:v>
                </c:pt>
              </c:strCache>
            </c:strRef>
          </c:cat>
          <c:val>
            <c:numRef>
              <c:f>MoyenDeTransport!$E$7</c:f>
              <c:numCache>
                <c:formatCode>General</c:formatCode>
                <c:ptCount val="1"/>
                <c:pt idx="0">
                  <c:v>183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5C8-CC41-90A6-1B81E3E1FDE6}"/>
            </c:ext>
          </c:extLst>
        </c:ser>
        <c:ser>
          <c:idx val="4"/>
          <c:order val="4"/>
          <c:tx>
            <c:strRef>
              <c:f>MoyenDeTransport!$D$8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MoyenDeTransport!$E$3</c:f>
              <c:strCache>
                <c:ptCount val="1"/>
                <c:pt idx="0">
                  <c:v>Nombre</c:v>
                </c:pt>
              </c:strCache>
            </c:strRef>
          </c:cat>
          <c:val>
            <c:numRef>
              <c:f>MoyenDeTransport!$E$8</c:f>
              <c:numCache>
                <c:formatCode>General</c:formatCode>
                <c:ptCount val="1"/>
                <c:pt idx="0">
                  <c:v>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5C8-CC41-90A6-1B81E3E1FDE6}"/>
            </c:ext>
          </c:extLst>
        </c:ser>
        <c:ser>
          <c:idx val="5"/>
          <c:order val="5"/>
          <c:tx>
            <c:strRef>
              <c:f>MoyenDeTransport!$D$9</c:f>
              <c:strCache>
                <c:ptCount val="1"/>
                <c:pt idx="0">
                  <c:v>Unknown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MoyenDeTransport!$E$3</c:f>
              <c:strCache>
                <c:ptCount val="1"/>
                <c:pt idx="0">
                  <c:v>Nombre</c:v>
                </c:pt>
              </c:strCache>
            </c:strRef>
          </c:cat>
          <c:val>
            <c:numRef>
              <c:f>MoyenDeTransport!$E$9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5C8-CC41-90A6-1B81E3E1FDE6}"/>
            </c:ext>
          </c:extLst>
        </c:ser>
        <c:ser>
          <c:idx val="6"/>
          <c:order val="6"/>
          <c:tx>
            <c:strRef>
              <c:f>MoyenDeTransport!$D$10</c:f>
              <c:strCache>
                <c:ptCount val="1"/>
                <c:pt idx="0">
                  <c:v>Pedestrian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MoyenDeTransport!$E$3</c:f>
              <c:strCache>
                <c:ptCount val="1"/>
                <c:pt idx="0">
                  <c:v>Nombre</c:v>
                </c:pt>
              </c:strCache>
            </c:strRef>
          </c:cat>
          <c:val>
            <c:numRef>
              <c:f>MoyenDeTransport!$E$10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5C8-CC41-90A6-1B81E3E1FDE6}"/>
            </c:ext>
          </c:extLst>
        </c:ser>
        <c:ser>
          <c:idx val="7"/>
          <c:order val="7"/>
          <c:tx>
            <c:strRef>
              <c:f>MoyenDeTransport!$D$11</c:f>
              <c:strCache>
                <c:ptCount val="1"/>
                <c:pt idx="0">
                  <c:v>Rail Train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MoyenDeTransport!$E$3</c:f>
              <c:strCache>
                <c:ptCount val="1"/>
                <c:pt idx="0">
                  <c:v>Nombre</c:v>
                </c:pt>
              </c:strCache>
            </c:strRef>
          </c:cat>
          <c:val>
            <c:numRef>
              <c:f>MoyenDeTransport!$E$11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05C8-CC41-90A6-1B81E3E1FDE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278116176"/>
        <c:axId val="278117352"/>
      </c:barChart>
      <c:catAx>
        <c:axId val="278116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8117352"/>
        <c:crosses val="autoZero"/>
        <c:auto val="1"/>
        <c:lblAlgn val="ctr"/>
        <c:lblOffset val="100"/>
        <c:noMultiLvlLbl val="0"/>
      </c:catAx>
      <c:valAx>
        <c:axId val="278117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811617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0.45863</cdr:x>
      <cdr:y>0.83851</cdr:y>
    </cdr:from>
    <cdr:to>
      <cdr:x>0.56665</cdr:x>
      <cdr:y>0.91665</cdr:y>
    </cdr:to>
    <cdr:sp macro="" textlink="">
      <cdr:nvSpPr>
        <cdr:cNvPr id="3" name="Rounded Rectangle 2"/>
        <cdr:cNvSpPr/>
      </cdr:nvSpPr>
      <cdr:spPr>
        <a:xfrm xmlns:a="http://schemas.openxmlformats.org/drawingml/2006/main">
          <a:off x="2642023" y="2725632"/>
          <a:ext cx="622300" cy="254000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pPr algn="ctr">
            <a:spcAft>
              <a:spcPts val="600"/>
            </a:spcAft>
          </a:pPr>
          <a:r>
            <a:rPr lang="en-GB" sz="800">
              <a:solidFill>
                <a:srgbClr val="575756"/>
              </a:solidFill>
              <a:effectLst/>
              <a:latin typeface="ArialMT"/>
              <a:ea typeface="MS Mincho" panose="02020609040205080304" pitchFamily="49" charset="-128"/>
              <a:cs typeface="ArialMT"/>
            </a:rPr>
            <a:t>Number</a:t>
          </a:r>
          <a:endParaRPr lang="en-GB" sz="1100">
            <a:solidFill>
              <a:srgbClr val="575756"/>
            </a:solidFill>
            <a:effectLst/>
            <a:latin typeface="Arial" panose="020B0604020202020204" pitchFamily="34" charset="0"/>
            <a:ea typeface="MS Mincho" panose="02020609040205080304" pitchFamily="49" charset="-128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0.8205</cdr:x>
      <cdr:y>0.88562</cdr:y>
    </cdr:from>
    <cdr:to>
      <cdr:x>0.92853</cdr:x>
      <cdr:y>0.96376</cdr:y>
    </cdr:to>
    <cdr:sp macro="" textlink="">
      <cdr:nvSpPr>
        <cdr:cNvPr id="4" name="Rounded Rectangle 3"/>
        <cdr:cNvSpPr/>
      </cdr:nvSpPr>
      <cdr:spPr>
        <a:xfrm xmlns:a="http://schemas.openxmlformats.org/drawingml/2006/main">
          <a:off x="4726694" y="2878757"/>
          <a:ext cx="622300" cy="254000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Aft>
              <a:spcPts val="600"/>
            </a:spcAft>
          </a:pPr>
          <a:endParaRPr lang="en-GB" sz="1100">
            <a:solidFill>
              <a:srgbClr val="575756"/>
            </a:solidFill>
            <a:effectLst/>
            <a:latin typeface="Arial" panose="020B0604020202020204" pitchFamily="34" charset="0"/>
            <a:ea typeface="MS Mincho" panose="02020609040205080304" pitchFamily="49" charset="-128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3322E-0DFB-9840-B26D-9197CE2FBE8C}" type="datetimeFigureOut">
              <a:rPr lang="en-US" smtClean="0"/>
              <a:t>4/27/2021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89D4B-EDD2-E749-8217-097CBAD22C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215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89D4B-EDD2-E749-8217-097CBAD22C4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44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CO Title "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="" xmlns:a16="http://schemas.microsoft.com/office/drawing/2014/main" id="{D40BC389-230E-E74E-A1CC-4CA04A95DC5F}"/>
              </a:ext>
            </a:extLst>
          </p:cNvPr>
          <p:cNvSpPr txBox="1">
            <a:spLocks/>
          </p:cNvSpPr>
          <p:nvPr userDrawn="1"/>
        </p:nvSpPr>
        <p:spPr>
          <a:xfrm rot="10800000" flipV="1">
            <a:off x="548840" y="576843"/>
            <a:ext cx="5161679" cy="1296501"/>
          </a:xfrm>
          <a:prstGeom prst="round1Rect">
            <a:avLst>
              <a:gd name="adj" fmla="val 40808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396000" tIns="144000" rIns="216000" bIns="45720" rtlCol="0" anchor="ctr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 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="" xmlns:a16="http://schemas.microsoft.com/office/drawing/2014/main" id="{A02BD401-3306-A44F-BF40-440D60C3B876}"/>
              </a:ext>
            </a:extLst>
          </p:cNvPr>
          <p:cNvSpPr txBox="1">
            <a:spLocks/>
          </p:cNvSpPr>
          <p:nvPr userDrawn="1"/>
        </p:nvSpPr>
        <p:spPr>
          <a:xfrm rot="16200000" flipH="1" flipV="1">
            <a:off x="2481428" y="119929"/>
            <a:ext cx="1296504" cy="5161678"/>
          </a:xfrm>
          <a:prstGeom prst="round1Rect">
            <a:avLst>
              <a:gd name="adj" fmla="val 40808"/>
            </a:avLst>
          </a:prstGeom>
          <a:gradFill flip="none" rotWithShape="0">
            <a:gsLst>
              <a:gs pos="0">
                <a:schemeClr val="tx1">
                  <a:alpha val="71000"/>
                </a:schemeClr>
              </a:gs>
              <a:gs pos="100000">
                <a:schemeClr val="accent1"/>
              </a:gs>
            </a:gsLst>
            <a:lin ang="0" scaled="0"/>
            <a:tileRect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wrap="square" lIns="251999" tIns="251999" rIns="251999" bIns="251999" rtlCol="0" anchor="ctr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9981518-CF65-4D4D-8FFD-64D8D4FE17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4473" t="19773" r="13946" b="26916"/>
          <a:stretch/>
        </p:blipFill>
        <p:spPr>
          <a:xfrm>
            <a:off x="811233" y="672615"/>
            <a:ext cx="2838591" cy="11049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8" name="Round Single Corner of Rectangle 19">
            <a:extLst>
              <a:ext uri="{FF2B5EF4-FFF2-40B4-BE49-F238E27FC236}">
                <a16:creationId xmlns="" xmlns:a16="http://schemas.microsoft.com/office/drawing/2014/main" id="{1A17D94C-B91E-2044-90C5-C1991D278D7C}"/>
              </a:ext>
            </a:extLst>
          </p:cNvPr>
          <p:cNvSpPr/>
          <p:nvPr userDrawn="1"/>
        </p:nvSpPr>
        <p:spPr>
          <a:xfrm flipV="1">
            <a:off x="-7622" y="4082546"/>
            <a:ext cx="9167525" cy="2775454"/>
          </a:xfrm>
          <a:custGeom>
            <a:avLst/>
            <a:gdLst>
              <a:gd name="connsiteX0" fmla="*/ 0 w 9144000"/>
              <a:gd name="connsiteY0" fmla="*/ 0 h 5050971"/>
              <a:gd name="connsiteX1" fmla="*/ 8110571 w 9144000"/>
              <a:gd name="connsiteY1" fmla="*/ 0 h 5050971"/>
              <a:gd name="connsiteX2" fmla="*/ 9144000 w 9144000"/>
              <a:gd name="connsiteY2" fmla="*/ 1033429 h 5050971"/>
              <a:gd name="connsiteX3" fmla="*/ 9144000 w 9144000"/>
              <a:gd name="connsiteY3" fmla="*/ 5050971 h 5050971"/>
              <a:gd name="connsiteX4" fmla="*/ 0 w 9144000"/>
              <a:gd name="connsiteY4" fmla="*/ 5050971 h 5050971"/>
              <a:gd name="connsiteX5" fmla="*/ 0 w 9144000"/>
              <a:gd name="connsiteY5" fmla="*/ 0 h 5050971"/>
              <a:gd name="connsiteX0" fmla="*/ 0 w 9144000"/>
              <a:gd name="connsiteY0" fmla="*/ 1837009 h 6887980"/>
              <a:gd name="connsiteX1" fmla="*/ 8110571 w 9144000"/>
              <a:gd name="connsiteY1" fmla="*/ 1837009 h 6887980"/>
              <a:gd name="connsiteX2" fmla="*/ 9144000 w 9144000"/>
              <a:gd name="connsiteY2" fmla="*/ 2870438 h 6887980"/>
              <a:gd name="connsiteX3" fmla="*/ 9144000 w 9144000"/>
              <a:gd name="connsiteY3" fmla="*/ 6887980 h 6887980"/>
              <a:gd name="connsiteX4" fmla="*/ 7495 w 9144000"/>
              <a:gd name="connsiteY4" fmla="*/ 0 h 6887980"/>
              <a:gd name="connsiteX5" fmla="*/ 0 w 9144000"/>
              <a:gd name="connsiteY5" fmla="*/ 1837009 h 6887980"/>
              <a:gd name="connsiteX0" fmla="*/ 0 w 9151495"/>
              <a:gd name="connsiteY0" fmla="*/ 1837009 h 2870438"/>
              <a:gd name="connsiteX1" fmla="*/ 8110571 w 9151495"/>
              <a:gd name="connsiteY1" fmla="*/ 1837009 h 2870438"/>
              <a:gd name="connsiteX2" fmla="*/ 9144000 w 9151495"/>
              <a:gd name="connsiteY2" fmla="*/ 2870438 h 2870438"/>
              <a:gd name="connsiteX3" fmla="*/ 9151495 w 9151495"/>
              <a:gd name="connsiteY3" fmla="*/ 37475 h 2870438"/>
              <a:gd name="connsiteX4" fmla="*/ 7495 w 9151495"/>
              <a:gd name="connsiteY4" fmla="*/ 0 h 2870438"/>
              <a:gd name="connsiteX5" fmla="*/ 0 w 9151495"/>
              <a:gd name="connsiteY5" fmla="*/ 1837009 h 2870438"/>
              <a:gd name="connsiteX0" fmla="*/ 0 w 9151495"/>
              <a:gd name="connsiteY0" fmla="*/ 1799534 h 2832963"/>
              <a:gd name="connsiteX1" fmla="*/ 8110571 w 9151495"/>
              <a:gd name="connsiteY1" fmla="*/ 1799534 h 2832963"/>
              <a:gd name="connsiteX2" fmla="*/ 9144000 w 9151495"/>
              <a:gd name="connsiteY2" fmla="*/ 2832963 h 2832963"/>
              <a:gd name="connsiteX3" fmla="*/ 9151495 w 9151495"/>
              <a:gd name="connsiteY3" fmla="*/ 0 h 2832963"/>
              <a:gd name="connsiteX4" fmla="*/ 52466 w 9151495"/>
              <a:gd name="connsiteY4" fmla="*/ 7495 h 2832963"/>
              <a:gd name="connsiteX5" fmla="*/ 0 w 9151495"/>
              <a:gd name="connsiteY5" fmla="*/ 1799534 h 2832963"/>
              <a:gd name="connsiteX0" fmla="*/ 7826 w 9159321"/>
              <a:gd name="connsiteY0" fmla="*/ 1822019 h 2855448"/>
              <a:gd name="connsiteX1" fmla="*/ 8118397 w 9159321"/>
              <a:gd name="connsiteY1" fmla="*/ 1822019 h 2855448"/>
              <a:gd name="connsiteX2" fmla="*/ 9151826 w 9159321"/>
              <a:gd name="connsiteY2" fmla="*/ 2855448 h 2855448"/>
              <a:gd name="connsiteX3" fmla="*/ 9159321 w 9159321"/>
              <a:gd name="connsiteY3" fmla="*/ 22485 h 2855448"/>
              <a:gd name="connsiteX4" fmla="*/ 332 w 9159321"/>
              <a:gd name="connsiteY4" fmla="*/ 0 h 2855448"/>
              <a:gd name="connsiteX5" fmla="*/ 7826 w 9159321"/>
              <a:gd name="connsiteY5" fmla="*/ 1822019 h 2855448"/>
              <a:gd name="connsiteX0" fmla="*/ 721 w 9152216"/>
              <a:gd name="connsiteY0" fmla="*/ 1807029 h 2840458"/>
              <a:gd name="connsiteX1" fmla="*/ 8111292 w 9152216"/>
              <a:gd name="connsiteY1" fmla="*/ 1807029 h 2840458"/>
              <a:gd name="connsiteX2" fmla="*/ 9144721 w 9152216"/>
              <a:gd name="connsiteY2" fmla="*/ 2840458 h 2840458"/>
              <a:gd name="connsiteX3" fmla="*/ 9152216 w 9152216"/>
              <a:gd name="connsiteY3" fmla="*/ 7495 h 2840458"/>
              <a:gd name="connsiteX4" fmla="*/ 722 w 9152216"/>
              <a:gd name="connsiteY4" fmla="*/ 0 h 2840458"/>
              <a:gd name="connsiteX5" fmla="*/ 721 w 9152216"/>
              <a:gd name="connsiteY5" fmla="*/ 1807029 h 2840458"/>
              <a:gd name="connsiteX0" fmla="*/ 721 w 9152216"/>
              <a:gd name="connsiteY0" fmla="*/ 1814524 h 2847953"/>
              <a:gd name="connsiteX1" fmla="*/ 8111292 w 9152216"/>
              <a:gd name="connsiteY1" fmla="*/ 1814524 h 2847953"/>
              <a:gd name="connsiteX2" fmla="*/ 9144721 w 9152216"/>
              <a:gd name="connsiteY2" fmla="*/ 2847953 h 2847953"/>
              <a:gd name="connsiteX3" fmla="*/ 9152216 w 9152216"/>
              <a:gd name="connsiteY3" fmla="*/ 0 h 2847953"/>
              <a:gd name="connsiteX4" fmla="*/ 722 w 9152216"/>
              <a:gd name="connsiteY4" fmla="*/ 7495 h 2847953"/>
              <a:gd name="connsiteX5" fmla="*/ 721 w 9152216"/>
              <a:gd name="connsiteY5" fmla="*/ 1814524 h 2847953"/>
              <a:gd name="connsiteX0" fmla="*/ 721 w 9145053"/>
              <a:gd name="connsiteY0" fmla="*/ 1829514 h 2862943"/>
              <a:gd name="connsiteX1" fmla="*/ 8111292 w 9145053"/>
              <a:gd name="connsiteY1" fmla="*/ 1829514 h 2862943"/>
              <a:gd name="connsiteX2" fmla="*/ 9144721 w 9145053"/>
              <a:gd name="connsiteY2" fmla="*/ 2862943 h 2862943"/>
              <a:gd name="connsiteX3" fmla="*/ 9137226 w 9145053"/>
              <a:gd name="connsiteY3" fmla="*/ 0 h 2862943"/>
              <a:gd name="connsiteX4" fmla="*/ 722 w 9145053"/>
              <a:gd name="connsiteY4" fmla="*/ 22485 h 2862943"/>
              <a:gd name="connsiteX5" fmla="*/ 721 w 9145053"/>
              <a:gd name="connsiteY5" fmla="*/ 1829514 h 2862943"/>
              <a:gd name="connsiteX0" fmla="*/ 721 w 9159711"/>
              <a:gd name="connsiteY0" fmla="*/ 1829514 h 2862943"/>
              <a:gd name="connsiteX1" fmla="*/ 8111292 w 9159711"/>
              <a:gd name="connsiteY1" fmla="*/ 1829514 h 2862943"/>
              <a:gd name="connsiteX2" fmla="*/ 9144721 w 9159711"/>
              <a:gd name="connsiteY2" fmla="*/ 2862943 h 2862943"/>
              <a:gd name="connsiteX3" fmla="*/ 9159711 w 9159711"/>
              <a:gd name="connsiteY3" fmla="*/ 0 h 2862943"/>
              <a:gd name="connsiteX4" fmla="*/ 722 w 9159711"/>
              <a:gd name="connsiteY4" fmla="*/ 22485 h 2862943"/>
              <a:gd name="connsiteX5" fmla="*/ 721 w 9159711"/>
              <a:gd name="connsiteY5" fmla="*/ 1829514 h 2862943"/>
              <a:gd name="connsiteX0" fmla="*/ 721 w 9159711"/>
              <a:gd name="connsiteY0" fmla="*/ 1822019 h 2855448"/>
              <a:gd name="connsiteX1" fmla="*/ 8111292 w 9159711"/>
              <a:gd name="connsiteY1" fmla="*/ 1822019 h 2855448"/>
              <a:gd name="connsiteX2" fmla="*/ 9144721 w 9159711"/>
              <a:gd name="connsiteY2" fmla="*/ 2855448 h 2855448"/>
              <a:gd name="connsiteX3" fmla="*/ 9159711 w 9159711"/>
              <a:gd name="connsiteY3" fmla="*/ 0 h 2855448"/>
              <a:gd name="connsiteX4" fmla="*/ 722 w 9159711"/>
              <a:gd name="connsiteY4" fmla="*/ 14990 h 2855448"/>
              <a:gd name="connsiteX5" fmla="*/ 721 w 9159711"/>
              <a:gd name="connsiteY5" fmla="*/ 1822019 h 2855448"/>
              <a:gd name="connsiteX0" fmla="*/ 721 w 9182196"/>
              <a:gd name="connsiteY0" fmla="*/ 1829514 h 2862943"/>
              <a:gd name="connsiteX1" fmla="*/ 8111292 w 9182196"/>
              <a:gd name="connsiteY1" fmla="*/ 1829514 h 2862943"/>
              <a:gd name="connsiteX2" fmla="*/ 9144721 w 9182196"/>
              <a:gd name="connsiteY2" fmla="*/ 2862943 h 2862943"/>
              <a:gd name="connsiteX3" fmla="*/ 9182196 w 9182196"/>
              <a:gd name="connsiteY3" fmla="*/ 0 h 2862943"/>
              <a:gd name="connsiteX4" fmla="*/ 722 w 9182196"/>
              <a:gd name="connsiteY4" fmla="*/ 22485 h 2862943"/>
              <a:gd name="connsiteX5" fmla="*/ 721 w 9182196"/>
              <a:gd name="connsiteY5" fmla="*/ 1829514 h 2862943"/>
              <a:gd name="connsiteX0" fmla="*/ 721 w 9152216"/>
              <a:gd name="connsiteY0" fmla="*/ 1837009 h 2870438"/>
              <a:gd name="connsiteX1" fmla="*/ 8111292 w 9152216"/>
              <a:gd name="connsiteY1" fmla="*/ 1837009 h 2870438"/>
              <a:gd name="connsiteX2" fmla="*/ 9144721 w 9152216"/>
              <a:gd name="connsiteY2" fmla="*/ 2870438 h 2870438"/>
              <a:gd name="connsiteX3" fmla="*/ 9152216 w 9152216"/>
              <a:gd name="connsiteY3" fmla="*/ 0 h 2870438"/>
              <a:gd name="connsiteX4" fmla="*/ 722 w 9152216"/>
              <a:gd name="connsiteY4" fmla="*/ 29980 h 2870438"/>
              <a:gd name="connsiteX5" fmla="*/ 721 w 9152216"/>
              <a:gd name="connsiteY5" fmla="*/ 1837009 h 2870438"/>
              <a:gd name="connsiteX0" fmla="*/ 721 w 9145442"/>
              <a:gd name="connsiteY0" fmla="*/ 1829514 h 2862943"/>
              <a:gd name="connsiteX1" fmla="*/ 8111292 w 9145442"/>
              <a:gd name="connsiteY1" fmla="*/ 1829514 h 2862943"/>
              <a:gd name="connsiteX2" fmla="*/ 9144721 w 9145442"/>
              <a:gd name="connsiteY2" fmla="*/ 2862943 h 2862943"/>
              <a:gd name="connsiteX3" fmla="*/ 9144721 w 9145442"/>
              <a:gd name="connsiteY3" fmla="*/ 0 h 2862943"/>
              <a:gd name="connsiteX4" fmla="*/ 722 w 9145442"/>
              <a:gd name="connsiteY4" fmla="*/ 22485 h 2862943"/>
              <a:gd name="connsiteX5" fmla="*/ 721 w 9145442"/>
              <a:gd name="connsiteY5" fmla="*/ 1829514 h 2862943"/>
              <a:gd name="connsiteX0" fmla="*/ 721 w 9145442"/>
              <a:gd name="connsiteY0" fmla="*/ 1807029 h 2840458"/>
              <a:gd name="connsiteX1" fmla="*/ 8111292 w 9145442"/>
              <a:gd name="connsiteY1" fmla="*/ 1807029 h 2840458"/>
              <a:gd name="connsiteX2" fmla="*/ 9144721 w 9145442"/>
              <a:gd name="connsiteY2" fmla="*/ 2840458 h 2840458"/>
              <a:gd name="connsiteX3" fmla="*/ 9144721 w 9145442"/>
              <a:gd name="connsiteY3" fmla="*/ 7495 h 2840458"/>
              <a:gd name="connsiteX4" fmla="*/ 722 w 9145442"/>
              <a:gd name="connsiteY4" fmla="*/ 0 h 2840458"/>
              <a:gd name="connsiteX5" fmla="*/ 721 w 9145442"/>
              <a:gd name="connsiteY5" fmla="*/ 1807029 h 2840458"/>
              <a:gd name="connsiteX0" fmla="*/ 721 w 9145442"/>
              <a:gd name="connsiteY0" fmla="*/ 2886321 h 3919750"/>
              <a:gd name="connsiteX1" fmla="*/ 8111292 w 9145442"/>
              <a:gd name="connsiteY1" fmla="*/ 2886321 h 3919750"/>
              <a:gd name="connsiteX2" fmla="*/ 9144721 w 9145442"/>
              <a:gd name="connsiteY2" fmla="*/ 3919750 h 3919750"/>
              <a:gd name="connsiteX3" fmla="*/ 9144721 w 9145442"/>
              <a:gd name="connsiteY3" fmla="*/ 1086787 h 3919750"/>
              <a:gd name="connsiteX4" fmla="*/ 722 w 9145442"/>
              <a:gd name="connsiteY4" fmla="*/ 0 h 3919750"/>
              <a:gd name="connsiteX5" fmla="*/ 721 w 9145442"/>
              <a:gd name="connsiteY5" fmla="*/ 2886321 h 3919750"/>
              <a:gd name="connsiteX0" fmla="*/ 721 w 9159711"/>
              <a:gd name="connsiteY0" fmla="*/ 2886321 h 3919750"/>
              <a:gd name="connsiteX1" fmla="*/ 8111292 w 9159711"/>
              <a:gd name="connsiteY1" fmla="*/ 2886321 h 3919750"/>
              <a:gd name="connsiteX2" fmla="*/ 9144721 w 9159711"/>
              <a:gd name="connsiteY2" fmla="*/ 3919750 h 3919750"/>
              <a:gd name="connsiteX3" fmla="*/ 9159711 w 9159711"/>
              <a:gd name="connsiteY3" fmla="*/ 0 h 3919750"/>
              <a:gd name="connsiteX4" fmla="*/ 722 w 9159711"/>
              <a:gd name="connsiteY4" fmla="*/ 0 h 3919750"/>
              <a:gd name="connsiteX5" fmla="*/ 721 w 9159711"/>
              <a:gd name="connsiteY5" fmla="*/ 2886321 h 3919750"/>
              <a:gd name="connsiteX0" fmla="*/ 0 w 9158990"/>
              <a:gd name="connsiteY0" fmla="*/ 2886321 h 3919750"/>
              <a:gd name="connsiteX1" fmla="*/ 8110571 w 9158990"/>
              <a:gd name="connsiteY1" fmla="*/ 2886321 h 3919750"/>
              <a:gd name="connsiteX2" fmla="*/ 9144000 w 9158990"/>
              <a:gd name="connsiteY2" fmla="*/ 3919750 h 3919750"/>
              <a:gd name="connsiteX3" fmla="*/ 9158990 w 9158990"/>
              <a:gd name="connsiteY3" fmla="*/ 0 h 3919750"/>
              <a:gd name="connsiteX4" fmla="*/ 111319 w 9158990"/>
              <a:gd name="connsiteY4" fmla="*/ 1160891 h 3919750"/>
              <a:gd name="connsiteX5" fmla="*/ 0 w 9158990"/>
              <a:gd name="connsiteY5" fmla="*/ 2886321 h 3919750"/>
              <a:gd name="connsiteX0" fmla="*/ 0 w 9158990"/>
              <a:gd name="connsiteY0" fmla="*/ 2886321 h 3919750"/>
              <a:gd name="connsiteX1" fmla="*/ 8110571 w 9158990"/>
              <a:gd name="connsiteY1" fmla="*/ 2886321 h 3919750"/>
              <a:gd name="connsiteX2" fmla="*/ 9144000 w 9158990"/>
              <a:gd name="connsiteY2" fmla="*/ 3919750 h 3919750"/>
              <a:gd name="connsiteX3" fmla="*/ 9158990 w 9158990"/>
              <a:gd name="connsiteY3" fmla="*/ 0 h 3919750"/>
              <a:gd name="connsiteX4" fmla="*/ 15904 w 9158990"/>
              <a:gd name="connsiteY4" fmla="*/ 1113184 h 3919750"/>
              <a:gd name="connsiteX5" fmla="*/ 0 w 9158990"/>
              <a:gd name="connsiteY5" fmla="*/ 2886321 h 3919750"/>
              <a:gd name="connsiteX0" fmla="*/ 720 w 9159710"/>
              <a:gd name="connsiteY0" fmla="*/ 2886321 h 3919750"/>
              <a:gd name="connsiteX1" fmla="*/ 8111291 w 9159710"/>
              <a:gd name="connsiteY1" fmla="*/ 2886321 h 3919750"/>
              <a:gd name="connsiteX2" fmla="*/ 9144720 w 9159710"/>
              <a:gd name="connsiteY2" fmla="*/ 3919750 h 3919750"/>
              <a:gd name="connsiteX3" fmla="*/ 9159710 w 9159710"/>
              <a:gd name="connsiteY3" fmla="*/ 0 h 3919750"/>
              <a:gd name="connsiteX4" fmla="*/ 721 w 9159710"/>
              <a:gd name="connsiteY4" fmla="*/ 1105233 h 3919750"/>
              <a:gd name="connsiteX5" fmla="*/ 720 w 9159710"/>
              <a:gd name="connsiteY5" fmla="*/ 2886321 h 3919750"/>
              <a:gd name="connsiteX0" fmla="*/ 720 w 9144748"/>
              <a:gd name="connsiteY0" fmla="*/ 1860603 h 2894032"/>
              <a:gd name="connsiteX1" fmla="*/ 8111291 w 9144748"/>
              <a:gd name="connsiteY1" fmla="*/ 1860603 h 2894032"/>
              <a:gd name="connsiteX2" fmla="*/ 9144720 w 9144748"/>
              <a:gd name="connsiteY2" fmla="*/ 2894032 h 2894032"/>
              <a:gd name="connsiteX3" fmla="*/ 8984781 w 9144748"/>
              <a:gd name="connsiteY3" fmla="*/ 0 h 2894032"/>
              <a:gd name="connsiteX4" fmla="*/ 721 w 9144748"/>
              <a:gd name="connsiteY4" fmla="*/ 79515 h 2894032"/>
              <a:gd name="connsiteX5" fmla="*/ 720 w 9144748"/>
              <a:gd name="connsiteY5" fmla="*/ 1860603 h 2894032"/>
              <a:gd name="connsiteX0" fmla="*/ 720 w 9159710"/>
              <a:gd name="connsiteY0" fmla="*/ 1781088 h 2814517"/>
              <a:gd name="connsiteX1" fmla="*/ 8111291 w 9159710"/>
              <a:gd name="connsiteY1" fmla="*/ 1781088 h 2814517"/>
              <a:gd name="connsiteX2" fmla="*/ 9144720 w 9159710"/>
              <a:gd name="connsiteY2" fmla="*/ 2814517 h 2814517"/>
              <a:gd name="connsiteX3" fmla="*/ 9159710 w 9159710"/>
              <a:gd name="connsiteY3" fmla="*/ 39755 h 2814517"/>
              <a:gd name="connsiteX4" fmla="*/ 721 w 9159710"/>
              <a:gd name="connsiteY4" fmla="*/ 0 h 2814517"/>
              <a:gd name="connsiteX5" fmla="*/ 720 w 9159710"/>
              <a:gd name="connsiteY5" fmla="*/ 1781088 h 2814517"/>
              <a:gd name="connsiteX0" fmla="*/ 720 w 9159710"/>
              <a:gd name="connsiteY0" fmla="*/ 1789040 h 2822469"/>
              <a:gd name="connsiteX1" fmla="*/ 8111291 w 9159710"/>
              <a:gd name="connsiteY1" fmla="*/ 1789040 h 2822469"/>
              <a:gd name="connsiteX2" fmla="*/ 9144720 w 9159710"/>
              <a:gd name="connsiteY2" fmla="*/ 2822469 h 2822469"/>
              <a:gd name="connsiteX3" fmla="*/ 9159710 w 9159710"/>
              <a:gd name="connsiteY3" fmla="*/ 0 h 2822469"/>
              <a:gd name="connsiteX4" fmla="*/ 721 w 9159710"/>
              <a:gd name="connsiteY4" fmla="*/ 7952 h 2822469"/>
              <a:gd name="connsiteX5" fmla="*/ 720 w 9159710"/>
              <a:gd name="connsiteY5" fmla="*/ 1789040 h 2822469"/>
              <a:gd name="connsiteX0" fmla="*/ 720 w 9183564"/>
              <a:gd name="connsiteY0" fmla="*/ 1812894 h 2846323"/>
              <a:gd name="connsiteX1" fmla="*/ 8111291 w 9183564"/>
              <a:gd name="connsiteY1" fmla="*/ 1812894 h 2846323"/>
              <a:gd name="connsiteX2" fmla="*/ 9144720 w 9183564"/>
              <a:gd name="connsiteY2" fmla="*/ 2846323 h 2846323"/>
              <a:gd name="connsiteX3" fmla="*/ 9183564 w 9183564"/>
              <a:gd name="connsiteY3" fmla="*/ 0 h 2846323"/>
              <a:gd name="connsiteX4" fmla="*/ 721 w 9183564"/>
              <a:gd name="connsiteY4" fmla="*/ 31806 h 2846323"/>
              <a:gd name="connsiteX5" fmla="*/ 720 w 9183564"/>
              <a:gd name="connsiteY5" fmla="*/ 1812894 h 2846323"/>
              <a:gd name="connsiteX0" fmla="*/ 720 w 9159710"/>
              <a:gd name="connsiteY0" fmla="*/ 1828796 h 2862225"/>
              <a:gd name="connsiteX1" fmla="*/ 8111291 w 9159710"/>
              <a:gd name="connsiteY1" fmla="*/ 1828796 h 2862225"/>
              <a:gd name="connsiteX2" fmla="*/ 9144720 w 9159710"/>
              <a:gd name="connsiteY2" fmla="*/ 2862225 h 2862225"/>
              <a:gd name="connsiteX3" fmla="*/ 9159710 w 9159710"/>
              <a:gd name="connsiteY3" fmla="*/ 0 h 2862225"/>
              <a:gd name="connsiteX4" fmla="*/ 721 w 9159710"/>
              <a:gd name="connsiteY4" fmla="*/ 47708 h 2862225"/>
              <a:gd name="connsiteX5" fmla="*/ 720 w 9159710"/>
              <a:gd name="connsiteY5" fmla="*/ 1828796 h 2862225"/>
              <a:gd name="connsiteX0" fmla="*/ 720 w 9145349"/>
              <a:gd name="connsiteY0" fmla="*/ 1844698 h 2878127"/>
              <a:gd name="connsiteX1" fmla="*/ 8111291 w 9145349"/>
              <a:gd name="connsiteY1" fmla="*/ 1844698 h 2878127"/>
              <a:gd name="connsiteX2" fmla="*/ 9144720 w 9145349"/>
              <a:gd name="connsiteY2" fmla="*/ 2878127 h 2878127"/>
              <a:gd name="connsiteX3" fmla="*/ 9143807 w 9145349"/>
              <a:gd name="connsiteY3" fmla="*/ 0 h 2878127"/>
              <a:gd name="connsiteX4" fmla="*/ 721 w 9145349"/>
              <a:gd name="connsiteY4" fmla="*/ 63610 h 2878127"/>
              <a:gd name="connsiteX5" fmla="*/ 720 w 9145349"/>
              <a:gd name="connsiteY5" fmla="*/ 1844698 h 2878127"/>
              <a:gd name="connsiteX0" fmla="*/ 720 w 9159709"/>
              <a:gd name="connsiteY0" fmla="*/ 1820844 h 2854273"/>
              <a:gd name="connsiteX1" fmla="*/ 8111291 w 9159709"/>
              <a:gd name="connsiteY1" fmla="*/ 1820844 h 2854273"/>
              <a:gd name="connsiteX2" fmla="*/ 9144720 w 9159709"/>
              <a:gd name="connsiteY2" fmla="*/ 2854273 h 2854273"/>
              <a:gd name="connsiteX3" fmla="*/ 9159709 w 9159709"/>
              <a:gd name="connsiteY3" fmla="*/ 0 h 2854273"/>
              <a:gd name="connsiteX4" fmla="*/ 721 w 9159709"/>
              <a:gd name="connsiteY4" fmla="*/ 39756 h 2854273"/>
              <a:gd name="connsiteX5" fmla="*/ 720 w 9159709"/>
              <a:gd name="connsiteY5" fmla="*/ 1820844 h 2854273"/>
              <a:gd name="connsiteX0" fmla="*/ 720 w 9167660"/>
              <a:gd name="connsiteY0" fmla="*/ 1796990 h 2830419"/>
              <a:gd name="connsiteX1" fmla="*/ 8111291 w 9167660"/>
              <a:gd name="connsiteY1" fmla="*/ 1796990 h 2830419"/>
              <a:gd name="connsiteX2" fmla="*/ 9144720 w 9167660"/>
              <a:gd name="connsiteY2" fmla="*/ 2830419 h 2830419"/>
              <a:gd name="connsiteX3" fmla="*/ 9167660 w 9167660"/>
              <a:gd name="connsiteY3" fmla="*/ 0 h 2830419"/>
              <a:gd name="connsiteX4" fmla="*/ 721 w 9167660"/>
              <a:gd name="connsiteY4" fmla="*/ 15902 h 2830419"/>
              <a:gd name="connsiteX5" fmla="*/ 720 w 9167660"/>
              <a:gd name="connsiteY5" fmla="*/ 1796990 h 2830419"/>
              <a:gd name="connsiteX0" fmla="*/ 720 w 9159708"/>
              <a:gd name="connsiteY0" fmla="*/ 1781088 h 2814517"/>
              <a:gd name="connsiteX1" fmla="*/ 8111291 w 9159708"/>
              <a:gd name="connsiteY1" fmla="*/ 1781088 h 2814517"/>
              <a:gd name="connsiteX2" fmla="*/ 9144720 w 9159708"/>
              <a:gd name="connsiteY2" fmla="*/ 2814517 h 2814517"/>
              <a:gd name="connsiteX3" fmla="*/ 9159708 w 9159708"/>
              <a:gd name="connsiteY3" fmla="*/ 0 h 2814517"/>
              <a:gd name="connsiteX4" fmla="*/ 721 w 9159708"/>
              <a:gd name="connsiteY4" fmla="*/ 0 h 2814517"/>
              <a:gd name="connsiteX5" fmla="*/ 720 w 9159708"/>
              <a:gd name="connsiteY5" fmla="*/ 1781088 h 2814517"/>
              <a:gd name="connsiteX0" fmla="*/ 720 w 9151756"/>
              <a:gd name="connsiteY0" fmla="*/ 1804942 h 2838371"/>
              <a:gd name="connsiteX1" fmla="*/ 8111291 w 9151756"/>
              <a:gd name="connsiteY1" fmla="*/ 1804942 h 2838371"/>
              <a:gd name="connsiteX2" fmla="*/ 9144720 w 9151756"/>
              <a:gd name="connsiteY2" fmla="*/ 2838371 h 2838371"/>
              <a:gd name="connsiteX3" fmla="*/ 9151756 w 9151756"/>
              <a:gd name="connsiteY3" fmla="*/ 0 h 2838371"/>
              <a:gd name="connsiteX4" fmla="*/ 721 w 9151756"/>
              <a:gd name="connsiteY4" fmla="*/ 23854 h 2838371"/>
              <a:gd name="connsiteX5" fmla="*/ 720 w 9151756"/>
              <a:gd name="connsiteY5" fmla="*/ 1804942 h 2838371"/>
              <a:gd name="connsiteX0" fmla="*/ 8294 w 9159330"/>
              <a:gd name="connsiteY0" fmla="*/ 1821990 h 2855419"/>
              <a:gd name="connsiteX1" fmla="*/ 8118865 w 9159330"/>
              <a:gd name="connsiteY1" fmla="*/ 1821990 h 2855419"/>
              <a:gd name="connsiteX2" fmla="*/ 9152294 w 9159330"/>
              <a:gd name="connsiteY2" fmla="*/ 2855419 h 2855419"/>
              <a:gd name="connsiteX3" fmla="*/ 9159330 w 9159330"/>
              <a:gd name="connsiteY3" fmla="*/ 17048 h 2855419"/>
              <a:gd name="connsiteX4" fmla="*/ 321 w 9159330"/>
              <a:gd name="connsiteY4" fmla="*/ 0 h 2855419"/>
              <a:gd name="connsiteX5" fmla="*/ 8294 w 9159330"/>
              <a:gd name="connsiteY5" fmla="*/ 1821990 h 2855419"/>
              <a:gd name="connsiteX0" fmla="*/ 8294 w 9175260"/>
              <a:gd name="connsiteY0" fmla="*/ 1821990 h 2855419"/>
              <a:gd name="connsiteX1" fmla="*/ 8118865 w 9175260"/>
              <a:gd name="connsiteY1" fmla="*/ 1821990 h 2855419"/>
              <a:gd name="connsiteX2" fmla="*/ 9152294 w 9175260"/>
              <a:gd name="connsiteY2" fmla="*/ 2855419 h 2855419"/>
              <a:gd name="connsiteX3" fmla="*/ 9175260 w 9175260"/>
              <a:gd name="connsiteY3" fmla="*/ 687 h 2855419"/>
              <a:gd name="connsiteX4" fmla="*/ 321 w 9175260"/>
              <a:gd name="connsiteY4" fmla="*/ 0 h 2855419"/>
              <a:gd name="connsiteX5" fmla="*/ 8294 w 9175260"/>
              <a:gd name="connsiteY5" fmla="*/ 1821990 h 2855419"/>
              <a:gd name="connsiteX0" fmla="*/ 0 w 9182895"/>
              <a:gd name="connsiteY0" fmla="*/ 1813810 h 2855419"/>
              <a:gd name="connsiteX1" fmla="*/ 8126500 w 9182895"/>
              <a:gd name="connsiteY1" fmla="*/ 1821990 h 2855419"/>
              <a:gd name="connsiteX2" fmla="*/ 9159929 w 9182895"/>
              <a:gd name="connsiteY2" fmla="*/ 2855419 h 2855419"/>
              <a:gd name="connsiteX3" fmla="*/ 9182895 w 9182895"/>
              <a:gd name="connsiteY3" fmla="*/ 687 h 2855419"/>
              <a:gd name="connsiteX4" fmla="*/ 7956 w 9182895"/>
              <a:gd name="connsiteY4" fmla="*/ 0 h 2855419"/>
              <a:gd name="connsiteX5" fmla="*/ 0 w 9182895"/>
              <a:gd name="connsiteY5" fmla="*/ 1813810 h 2855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2895" h="2855419">
                <a:moveTo>
                  <a:pt x="0" y="1813810"/>
                </a:moveTo>
                <a:lnTo>
                  <a:pt x="8126500" y="1821990"/>
                </a:lnTo>
                <a:cubicBezTo>
                  <a:pt x="8697247" y="1821990"/>
                  <a:pt x="9159929" y="2284672"/>
                  <a:pt x="9159929" y="2855419"/>
                </a:cubicBezTo>
                <a:cubicBezTo>
                  <a:pt x="9162427" y="1911098"/>
                  <a:pt x="9180397" y="945008"/>
                  <a:pt x="9182895" y="687"/>
                </a:cubicBezTo>
                <a:lnTo>
                  <a:pt x="7956" y="0"/>
                </a:lnTo>
                <a:cubicBezTo>
                  <a:pt x="5458" y="612336"/>
                  <a:pt x="2498" y="1201474"/>
                  <a:pt x="0" y="18138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EEF0C54-22DB-304F-A922-78E926538F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2054225"/>
            <a:ext cx="4721225" cy="130333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3200" b="1">
                <a:solidFill>
                  <a:schemeClr val="bg1"/>
                </a:solidFill>
              </a:defRPr>
            </a:lvl2pPr>
            <a:lvl3pPr marL="914400" indent="0">
              <a:buNone/>
              <a:defRPr sz="3200" b="1">
                <a:solidFill>
                  <a:schemeClr val="bg1"/>
                </a:solidFill>
              </a:defRPr>
            </a:lvl3pPr>
            <a:lvl4pPr marL="1371600" indent="0">
              <a:buNone/>
              <a:defRPr sz="3200" b="1">
                <a:solidFill>
                  <a:schemeClr val="bg1"/>
                </a:solidFill>
              </a:defRPr>
            </a:lvl4pPr>
            <a:lvl5pPr marL="1828800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="" xmlns:a16="http://schemas.microsoft.com/office/drawing/2014/main" id="{7ADB3ADE-2189-6C4A-B19A-CC67DF4BB7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5364617"/>
            <a:ext cx="5005796" cy="365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GB" dirty="0"/>
              <a:t>Name of the author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="" xmlns:a16="http://schemas.microsoft.com/office/drawing/2014/main" id="{70F23E52-3B38-1441-AA84-5AEAD981A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5729742"/>
            <a:ext cx="5005796" cy="54042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GB" dirty="0"/>
              <a:t>Position</a:t>
            </a:r>
          </a:p>
          <a:p>
            <a:pPr lvl="0"/>
            <a:r>
              <a:rPr lang="en-GB" dirty="0"/>
              <a:t>Contact info 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="" xmlns:a16="http://schemas.microsoft.com/office/drawing/2014/main" id="{E1B134BD-C085-654A-9D33-A04315C0DB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26034" y="5364617"/>
            <a:ext cx="2689315" cy="365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GB" dirty="0"/>
              <a:t>Event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="" xmlns:a16="http://schemas.microsoft.com/office/drawing/2014/main" id="{609D30E8-7186-414A-A4DB-206D57D22DC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26034" y="5729742"/>
            <a:ext cx="2689315" cy="54042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="" xmlns:a16="http://schemas.microsoft.com/office/drawing/2014/main" id="{319C29E3-2848-0240-94EB-2566637840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33509" y="6356351"/>
            <a:ext cx="581840" cy="365125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F9C9D7E-A62C-AB4F-805D-1B13780151A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2179E20-8F6B-FB44-B5C9-792ACFAB27BF}"/>
              </a:ext>
            </a:extLst>
          </p:cNvPr>
          <p:cNvCxnSpPr/>
          <p:nvPr userDrawn="1"/>
        </p:nvCxnSpPr>
        <p:spPr>
          <a:xfrm>
            <a:off x="628650" y="6391415"/>
            <a:ext cx="7886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="" xmlns:a16="http://schemas.microsoft.com/office/drawing/2014/main" id="{F550D580-3310-F343-9FC8-26FF864639A6}"/>
              </a:ext>
            </a:extLst>
          </p:cNvPr>
          <p:cNvSpPr txBox="1">
            <a:spLocks/>
          </p:cNvSpPr>
          <p:nvPr userDrawn="1"/>
        </p:nvSpPr>
        <p:spPr>
          <a:xfrm>
            <a:off x="628649" y="6356350"/>
            <a:ext cx="1339299" cy="365125"/>
          </a:xfrm>
          <a:prstGeom prst="rect">
            <a:avLst/>
          </a:prstGeom>
        </p:spPr>
        <p:txBody>
          <a:bodyPr lIns="0" tIns="46800" rIns="0" anchor="ctr" anchorCtr="0"/>
          <a:lstStyle>
            <a:lvl1pPr marL="0" indent="0" algn="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12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5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www.wcoomd.org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="" xmlns:a16="http://schemas.microsoft.com/office/drawing/2014/main" id="{C51E32F1-7192-3645-96B1-71A73B357A86}"/>
              </a:ext>
            </a:extLst>
          </p:cNvPr>
          <p:cNvSpPr txBox="1">
            <a:spLocks/>
          </p:cNvSpPr>
          <p:nvPr userDrawn="1"/>
        </p:nvSpPr>
        <p:spPr>
          <a:xfrm>
            <a:off x="3100388" y="6356350"/>
            <a:ext cx="4662487" cy="365125"/>
          </a:xfrm>
          <a:prstGeom prst="rect">
            <a:avLst/>
          </a:prstGeom>
        </p:spPr>
        <p:txBody>
          <a:bodyPr rIns="0" anchor="ctr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000" b="1" i="0" u="none" strike="noStrike" kern="120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0" dirty="0">
                <a:solidFill>
                  <a:srgbClr val="000000"/>
                </a:solidFill>
                <a:latin typeface="Arial Black" panose="020B0604020202020204" pitchFamily="34" charset="0"/>
              </a:rPr>
              <a:t>©</a:t>
            </a:r>
            <a:r>
              <a:rPr lang="en-US" sz="800" b="0" dirty="0">
                <a:solidFill>
                  <a:srgbClr val="000000"/>
                </a:solidFill>
              </a:rPr>
              <a:t> </a:t>
            </a:r>
            <a:r>
              <a:rPr lang="en-US" sz="800" b="0" dirty="0" smtClean="0">
                <a:solidFill>
                  <a:srgbClr val="000000"/>
                </a:solidFill>
              </a:rPr>
              <a:t>2020 World </a:t>
            </a:r>
            <a:r>
              <a:rPr lang="en-US" sz="800" b="0" dirty="0">
                <a:solidFill>
                  <a:srgbClr val="000000"/>
                </a:solidFill>
              </a:rPr>
              <a:t>Customs Organization (WCO)</a:t>
            </a:r>
            <a:endParaRPr lang="en-US" sz="800" b="0" dirty="0"/>
          </a:p>
        </p:txBody>
      </p:sp>
    </p:spTree>
    <p:extLst>
      <p:ext uri="{BB962C8B-B14F-4D97-AF65-F5344CB8AC3E}">
        <p14:creationId xmlns:p14="http://schemas.microsoft.com/office/powerpoint/2010/main" val="430637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CO Thank you">
    <p:bg>
      <p:bgPr>
        <a:blipFill dpi="0" rotWithShape="1">
          <a:blip r:embed="rId2">
            <a:lum/>
          </a:blip>
          <a:srcRect/>
          <a:stretch>
            <a:fillRect l="-56000" r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ingle Corner of Rectangle 19">
            <a:extLst>
              <a:ext uri="{FF2B5EF4-FFF2-40B4-BE49-F238E27FC236}">
                <a16:creationId xmlns="" xmlns:a16="http://schemas.microsoft.com/office/drawing/2014/main" id="{915598EF-8F82-1E4F-919F-E7C64E58ED5D}"/>
              </a:ext>
            </a:extLst>
          </p:cNvPr>
          <p:cNvSpPr/>
          <p:nvPr userDrawn="1"/>
        </p:nvSpPr>
        <p:spPr>
          <a:xfrm flipV="1">
            <a:off x="-1442" y="2948374"/>
            <a:ext cx="9159711" cy="3919750"/>
          </a:xfrm>
          <a:custGeom>
            <a:avLst/>
            <a:gdLst>
              <a:gd name="connsiteX0" fmla="*/ 0 w 9144000"/>
              <a:gd name="connsiteY0" fmla="*/ 0 h 5050971"/>
              <a:gd name="connsiteX1" fmla="*/ 8110571 w 9144000"/>
              <a:gd name="connsiteY1" fmla="*/ 0 h 5050971"/>
              <a:gd name="connsiteX2" fmla="*/ 9144000 w 9144000"/>
              <a:gd name="connsiteY2" fmla="*/ 1033429 h 5050971"/>
              <a:gd name="connsiteX3" fmla="*/ 9144000 w 9144000"/>
              <a:gd name="connsiteY3" fmla="*/ 5050971 h 5050971"/>
              <a:gd name="connsiteX4" fmla="*/ 0 w 9144000"/>
              <a:gd name="connsiteY4" fmla="*/ 5050971 h 5050971"/>
              <a:gd name="connsiteX5" fmla="*/ 0 w 9144000"/>
              <a:gd name="connsiteY5" fmla="*/ 0 h 5050971"/>
              <a:gd name="connsiteX0" fmla="*/ 0 w 9144000"/>
              <a:gd name="connsiteY0" fmla="*/ 1837009 h 6887980"/>
              <a:gd name="connsiteX1" fmla="*/ 8110571 w 9144000"/>
              <a:gd name="connsiteY1" fmla="*/ 1837009 h 6887980"/>
              <a:gd name="connsiteX2" fmla="*/ 9144000 w 9144000"/>
              <a:gd name="connsiteY2" fmla="*/ 2870438 h 6887980"/>
              <a:gd name="connsiteX3" fmla="*/ 9144000 w 9144000"/>
              <a:gd name="connsiteY3" fmla="*/ 6887980 h 6887980"/>
              <a:gd name="connsiteX4" fmla="*/ 7495 w 9144000"/>
              <a:gd name="connsiteY4" fmla="*/ 0 h 6887980"/>
              <a:gd name="connsiteX5" fmla="*/ 0 w 9144000"/>
              <a:gd name="connsiteY5" fmla="*/ 1837009 h 6887980"/>
              <a:gd name="connsiteX0" fmla="*/ 0 w 9151495"/>
              <a:gd name="connsiteY0" fmla="*/ 1837009 h 2870438"/>
              <a:gd name="connsiteX1" fmla="*/ 8110571 w 9151495"/>
              <a:gd name="connsiteY1" fmla="*/ 1837009 h 2870438"/>
              <a:gd name="connsiteX2" fmla="*/ 9144000 w 9151495"/>
              <a:gd name="connsiteY2" fmla="*/ 2870438 h 2870438"/>
              <a:gd name="connsiteX3" fmla="*/ 9151495 w 9151495"/>
              <a:gd name="connsiteY3" fmla="*/ 37475 h 2870438"/>
              <a:gd name="connsiteX4" fmla="*/ 7495 w 9151495"/>
              <a:gd name="connsiteY4" fmla="*/ 0 h 2870438"/>
              <a:gd name="connsiteX5" fmla="*/ 0 w 9151495"/>
              <a:gd name="connsiteY5" fmla="*/ 1837009 h 2870438"/>
              <a:gd name="connsiteX0" fmla="*/ 0 w 9151495"/>
              <a:gd name="connsiteY0" fmla="*/ 1799534 h 2832963"/>
              <a:gd name="connsiteX1" fmla="*/ 8110571 w 9151495"/>
              <a:gd name="connsiteY1" fmla="*/ 1799534 h 2832963"/>
              <a:gd name="connsiteX2" fmla="*/ 9144000 w 9151495"/>
              <a:gd name="connsiteY2" fmla="*/ 2832963 h 2832963"/>
              <a:gd name="connsiteX3" fmla="*/ 9151495 w 9151495"/>
              <a:gd name="connsiteY3" fmla="*/ 0 h 2832963"/>
              <a:gd name="connsiteX4" fmla="*/ 52466 w 9151495"/>
              <a:gd name="connsiteY4" fmla="*/ 7495 h 2832963"/>
              <a:gd name="connsiteX5" fmla="*/ 0 w 9151495"/>
              <a:gd name="connsiteY5" fmla="*/ 1799534 h 2832963"/>
              <a:gd name="connsiteX0" fmla="*/ 7826 w 9159321"/>
              <a:gd name="connsiteY0" fmla="*/ 1822019 h 2855448"/>
              <a:gd name="connsiteX1" fmla="*/ 8118397 w 9159321"/>
              <a:gd name="connsiteY1" fmla="*/ 1822019 h 2855448"/>
              <a:gd name="connsiteX2" fmla="*/ 9151826 w 9159321"/>
              <a:gd name="connsiteY2" fmla="*/ 2855448 h 2855448"/>
              <a:gd name="connsiteX3" fmla="*/ 9159321 w 9159321"/>
              <a:gd name="connsiteY3" fmla="*/ 22485 h 2855448"/>
              <a:gd name="connsiteX4" fmla="*/ 332 w 9159321"/>
              <a:gd name="connsiteY4" fmla="*/ 0 h 2855448"/>
              <a:gd name="connsiteX5" fmla="*/ 7826 w 9159321"/>
              <a:gd name="connsiteY5" fmla="*/ 1822019 h 2855448"/>
              <a:gd name="connsiteX0" fmla="*/ 721 w 9152216"/>
              <a:gd name="connsiteY0" fmla="*/ 1807029 h 2840458"/>
              <a:gd name="connsiteX1" fmla="*/ 8111292 w 9152216"/>
              <a:gd name="connsiteY1" fmla="*/ 1807029 h 2840458"/>
              <a:gd name="connsiteX2" fmla="*/ 9144721 w 9152216"/>
              <a:gd name="connsiteY2" fmla="*/ 2840458 h 2840458"/>
              <a:gd name="connsiteX3" fmla="*/ 9152216 w 9152216"/>
              <a:gd name="connsiteY3" fmla="*/ 7495 h 2840458"/>
              <a:gd name="connsiteX4" fmla="*/ 722 w 9152216"/>
              <a:gd name="connsiteY4" fmla="*/ 0 h 2840458"/>
              <a:gd name="connsiteX5" fmla="*/ 721 w 9152216"/>
              <a:gd name="connsiteY5" fmla="*/ 1807029 h 2840458"/>
              <a:gd name="connsiteX0" fmla="*/ 721 w 9152216"/>
              <a:gd name="connsiteY0" fmla="*/ 1814524 h 2847953"/>
              <a:gd name="connsiteX1" fmla="*/ 8111292 w 9152216"/>
              <a:gd name="connsiteY1" fmla="*/ 1814524 h 2847953"/>
              <a:gd name="connsiteX2" fmla="*/ 9144721 w 9152216"/>
              <a:gd name="connsiteY2" fmla="*/ 2847953 h 2847953"/>
              <a:gd name="connsiteX3" fmla="*/ 9152216 w 9152216"/>
              <a:gd name="connsiteY3" fmla="*/ 0 h 2847953"/>
              <a:gd name="connsiteX4" fmla="*/ 722 w 9152216"/>
              <a:gd name="connsiteY4" fmla="*/ 7495 h 2847953"/>
              <a:gd name="connsiteX5" fmla="*/ 721 w 9152216"/>
              <a:gd name="connsiteY5" fmla="*/ 1814524 h 2847953"/>
              <a:gd name="connsiteX0" fmla="*/ 721 w 9145053"/>
              <a:gd name="connsiteY0" fmla="*/ 1829514 h 2862943"/>
              <a:gd name="connsiteX1" fmla="*/ 8111292 w 9145053"/>
              <a:gd name="connsiteY1" fmla="*/ 1829514 h 2862943"/>
              <a:gd name="connsiteX2" fmla="*/ 9144721 w 9145053"/>
              <a:gd name="connsiteY2" fmla="*/ 2862943 h 2862943"/>
              <a:gd name="connsiteX3" fmla="*/ 9137226 w 9145053"/>
              <a:gd name="connsiteY3" fmla="*/ 0 h 2862943"/>
              <a:gd name="connsiteX4" fmla="*/ 722 w 9145053"/>
              <a:gd name="connsiteY4" fmla="*/ 22485 h 2862943"/>
              <a:gd name="connsiteX5" fmla="*/ 721 w 9145053"/>
              <a:gd name="connsiteY5" fmla="*/ 1829514 h 2862943"/>
              <a:gd name="connsiteX0" fmla="*/ 721 w 9159711"/>
              <a:gd name="connsiteY0" fmla="*/ 1829514 h 2862943"/>
              <a:gd name="connsiteX1" fmla="*/ 8111292 w 9159711"/>
              <a:gd name="connsiteY1" fmla="*/ 1829514 h 2862943"/>
              <a:gd name="connsiteX2" fmla="*/ 9144721 w 9159711"/>
              <a:gd name="connsiteY2" fmla="*/ 2862943 h 2862943"/>
              <a:gd name="connsiteX3" fmla="*/ 9159711 w 9159711"/>
              <a:gd name="connsiteY3" fmla="*/ 0 h 2862943"/>
              <a:gd name="connsiteX4" fmla="*/ 722 w 9159711"/>
              <a:gd name="connsiteY4" fmla="*/ 22485 h 2862943"/>
              <a:gd name="connsiteX5" fmla="*/ 721 w 9159711"/>
              <a:gd name="connsiteY5" fmla="*/ 1829514 h 2862943"/>
              <a:gd name="connsiteX0" fmla="*/ 721 w 9159711"/>
              <a:gd name="connsiteY0" fmla="*/ 1822019 h 2855448"/>
              <a:gd name="connsiteX1" fmla="*/ 8111292 w 9159711"/>
              <a:gd name="connsiteY1" fmla="*/ 1822019 h 2855448"/>
              <a:gd name="connsiteX2" fmla="*/ 9144721 w 9159711"/>
              <a:gd name="connsiteY2" fmla="*/ 2855448 h 2855448"/>
              <a:gd name="connsiteX3" fmla="*/ 9159711 w 9159711"/>
              <a:gd name="connsiteY3" fmla="*/ 0 h 2855448"/>
              <a:gd name="connsiteX4" fmla="*/ 722 w 9159711"/>
              <a:gd name="connsiteY4" fmla="*/ 14990 h 2855448"/>
              <a:gd name="connsiteX5" fmla="*/ 721 w 9159711"/>
              <a:gd name="connsiteY5" fmla="*/ 1822019 h 2855448"/>
              <a:gd name="connsiteX0" fmla="*/ 721 w 9182196"/>
              <a:gd name="connsiteY0" fmla="*/ 1829514 h 2862943"/>
              <a:gd name="connsiteX1" fmla="*/ 8111292 w 9182196"/>
              <a:gd name="connsiteY1" fmla="*/ 1829514 h 2862943"/>
              <a:gd name="connsiteX2" fmla="*/ 9144721 w 9182196"/>
              <a:gd name="connsiteY2" fmla="*/ 2862943 h 2862943"/>
              <a:gd name="connsiteX3" fmla="*/ 9182196 w 9182196"/>
              <a:gd name="connsiteY3" fmla="*/ 0 h 2862943"/>
              <a:gd name="connsiteX4" fmla="*/ 722 w 9182196"/>
              <a:gd name="connsiteY4" fmla="*/ 22485 h 2862943"/>
              <a:gd name="connsiteX5" fmla="*/ 721 w 9182196"/>
              <a:gd name="connsiteY5" fmla="*/ 1829514 h 2862943"/>
              <a:gd name="connsiteX0" fmla="*/ 721 w 9152216"/>
              <a:gd name="connsiteY0" fmla="*/ 1837009 h 2870438"/>
              <a:gd name="connsiteX1" fmla="*/ 8111292 w 9152216"/>
              <a:gd name="connsiteY1" fmla="*/ 1837009 h 2870438"/>
              <a:gd name="connsiteX2" fmla="*/ 9144721 w 9152216"/>
              <a:gd name="connsiteY2" fmla="*/ 2870438 h 2870438"/>
              <a:gd name="connsiteX3" fmla="*/ 9152216 w 9152216"/>
              <a:gd name="connsiteY3" fmla="*/ 0 h 2870438"/>
              <a:gd name="connsiteX4" fmla="*/ 722 w 9152216"/>
              <a:gd name="connsiteY4" fmla="*/ 29980 h 2870438"/>
              <a:gd name="connsiteX5" fmla="*/ 721 w 9152216"/>
              <a:gd name="connsiteY5" fmla="*/ 1837009 h 2870438"/>
              <a:gd name="connsiteX0" fmla="*/ 721 w 9145442"/>
              <a:gd name="connsiteY0" fmla="*/ 1829514 h 2862943"/>
              <a:gd name="connsiteX1" fmla="*/ 8111292 w 9145442"/>
              <a:gd name="connsiteY1" fmla="*/ 1829514 h 2862943"/>
              <a:gd name="connsiteX2" fmla="*/ 9144721 w 9145442"/>
              <a:gd name="connsiteY2" fmla="*/ 2862943 h 2862943"/>
              <a:gd name="connsiteX3" fmla="*/ 9144721 w 9145442"/>
              <a:gd name="connsiteY3" fmla="*/ 0 h 2862943"/>
              <a:gd name="connsiteX4" fmla="*/ 722 w 9145442"/>
              <a:gd name="connsiteY4" fmla="*/ 22485 h 2862943"/>
              <a:gd name="connsiteX5" fmla="*/ 721 w 9145442"/>
              <a:gd name="connsiteY5" fmla="*/ 1829514 h 2862943"/>
              <a:gd name="connsiteX0" fmla="*/ 721 w 9145442"/>
              <a:gd name="connsiteY0" fmla="*/ 1807029 h 2840458"/>
              <a:gd name="connsiteX1" fmla="*/ 8111292 w 9145442"/>
              <a:gd name="connsiteY1" fmla="*/ 1807029 h 2840458"/>
              <a:gd name="connsiteX2" fmla="*/ 9144721 w 9145442"/>
              <a:gd name="connsiteY2" fmla="*/ 2840458 h 2840458"/>
              <a:gd name="connsiteX3" fmla="*/ 9144721 w 9145442"/>
              <a:gd name="connsiteY3" fmla="*/ 7495 h 2840458"/>
              <a:gd name="connsiteX4" fmla="*/ 722 w 9145442"/>
              <a:gd name="connsiteY4" fmla="*/ 0 h 2840458"/>
              <a:gd name="connsiteX5" fmla="*/ 721 w 9145442"/>
              <a:gd name="connsiteY5" fmla="*/ 1807029 h 2840458"/>
              <a:gd name="connsiteX0" fmla="*/ 721 w 9145442"/>
              <a:gd name="connsiteY0" fmla="*/ 2886321 h 3919750"/>
              <a:gd name="connsiteX1" fmla="*/ 8111292 w 9145442"/>
              <a:gd name="connsiteY1" fmla="*/ 2886321 h 3919750"/>
              <a:gd name="connsiteX2" fmla="*/ 9144721 w 9145442"/>
              <a:gd name="connsiteY2" fmla="*/ 3919750 h 3919750"/>
              <a:gd name="connsiteX3" fmla="*/ 9144721 w 9145442"/>
              <a:gd name="connsiteY3" fmla="*/ 1086787 h 3919750"/>
              <a:gd name="connsiteX4" fmla="*/ 722 w 9145442"/>
              <a:gd name="connsiteY4" fmla="*/ 0 h 3919750"/>
              <a:gd name="connsiteX5" fmla="*/ 721 w 9145442"/>
              <a:gd name="connsiteY5" fmla="*/ 2886321 h 3919750"/>
              <a:gd name="connsiteX0" fmla="*/ 721 w 9159711"/>
              <a:gd name="connsiteY0" fmla="*/ 2886321 h 3919750"/>
              <a:gd name="connsiteX1" fmla="*/ 8111292 w 9159711"/>
              <a:gd name="connsiteY1" fmla="*/ 2886321 h 3919750"/>
              <a:gd name="connsiteX2" fmla="*/ 9144721 w 9159711"/>
              <a:gd name="connsiteY2" fmla="*/ 3919750 h 3919750"/>
              <a:gd name="connsiteX3" fmla="*/ 9159711 w 9159711"/>
              <a:gd name="connsiteY3" fmla="*/ 0 h 3919750"/>
              <a:gd name="connsiteX4" fmla="*/ 722 w 9159711"/>
              <a:gd name="connsiteY4" fmla="*/ 0 h 3919750"/>
              <a:gd name="connsiteX5" fmla="*/ 721 w 9159711"/>
              <a:gd name="connsiteY5" fmla="*/ 2886321 h 391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9711" h="3919750">
                <a:moveTo>
                  <a:pt x="721" y="2886321"/>
                </a:moveTo>
                <a:lnTo>
                  <a:pt x="8111292" y="2886321"/>
                </a:lnTo>
                <a:cubicBezTo>
                  <a:pt x="8682039" y="2886321"/>
                  <a:pt x="9144721" y="3349003"/>
                  <a:pt x="9144721" y="3919750"/>
                </a:cubicBezTo>
                <a:cubicBezTo>
                  <a:pt x="9147219" y="2975429"/>
                  <a:pt x="9157213" y="944321"/>
                  <a:pt x="9159711" y="0"/>
                </a:cubicBezTo>
                <a:lnTo>
                  <a:pt x="722" y="0"/>
                </a:lnTo>
                <a:cubicBezTo>
                  <a:pt x="-1776" y="612336"/>
                  <a:pt x="3219" y="2273985"/>
                  <a:pt x="721" y="28863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="" xmlns:a16="http://schemas.microsoft.com/office/drawing/2014/main" id="{C06392C3-6F58-4D4B-A968-E4D35D495A5D}"/>
              </a:ext>
            </a:extLst>
          </p:cNvPr>
          <p:cNvSpPr txBox="1">
            <a:spLocks/>
          </p:cNvSpPr>
          <p:nvPr userDrawn="1"/>
        </p:nvSpPr>
        <p:spPr>
          <a:xfrm rot="16200000" flipH="1" flipV="1">
            <a:off x="2481428" y="119929"/>
            <a:ext cx="1296504" cy="5161678"/>
          </a:xfrm>
          <a:prstGeom prst="round1Rect">
            <a:avLst>
              <a:gd name="adj" fmla="val 40808"/>
            </a:avLst>
          </a:prstGeom>
          <a:gradFill flip="none" rotWithShape="0">
            <a:gsLst>
              <a:gs pos="0">
                <a:schemeClr val="tx1">
                  <a:alpha val="71000"/>
                </a:schemeClr>
              </a:gs>
              <a:gs pos="100000">
                <a:schemeClr val="accent1"/>
              </a:gs>
            </a:gsLst>
            <a:lin ang="0" scaled="0"/>
            <a:tileRect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wrap="square" lIns="251999" tIns="251999" rIns="251999" bIns="251999" rtlCol="0" anchor="ctr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 2">
            <a:extLst>
              <a:ext uri="{FF2B5EF4-FFF2-40B4-BE49-F238E27FC236}">
                <a16:creationId xmlns="" xmlns:a16="http://schemas.microsoft.com/office/drawing/2014/main" id="{7B95360F-BB14-784A-8533-57568D2136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204" y="2062114"/>
            <a:ext cx="5155660" cy="1313058"/>
          </a:xfrm>
          <a:prstGeom prst="rect">
            <a:avLst/>
          </a:prstGeom>
        </p:spPr>
        <p:txBody>
          <a:bodyPr vert="horz" lIns="108000" tIns="0" rIns="0" bIns="0" rtlCol="0" anchor="ctr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E95F3AC7-2909-A241-A1B6-51CD29900432}"/>
              </a:ext>
            </a:extLst>
          </p:cNvPr>
          <p:cNvCxnSpPr/>
          <p:nvPr userDrawn="1"/>
        </p:nvCxnSpPr>
        <p:spPr>
          <a:xfrm>
            <a:off x="628650" y="6391415"/>
            <a:ext cx="7886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>
            <a:extLst>
              <a:ext uri="{FF2B5EF4-FFF2-40B4-BE49-F238E27FC236}">
                <a16:creationId xmlns="" xmlns:a16="http://schemas.microsoft.com/office/drawing/2014/main" id="{F94DD989-C2B3-2344-9EAA-7DE80CFA91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4430761"/>
            <a:ext cx="7886698" cy="36512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GB" dirty="0"/>
              <a:t>Name of the author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="" xmlns:a16="http://schemas.microsoft.com/office/drawing/2014/main" id="{C460CA67-3657-6741-B5DB-32C751A013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4795886"/>
            <a:ext cx="7886698" cy="13130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GB" dirty="0"/>
              <a:t>Position</a:t>
            </a:r>
          </a:p>
          <a:p>
            <a:pPr lvl="0"/>
            <a:r>
              <a:rPr lang="en-GB" dirty="0"/>
              <a:t>Contact info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7C85340-53D9-614C-9380-A1E15A47E9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28650" y="5786794"/>
            <a:ext cx="330200" cy="330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199B434-263E-C34C-AEFB-7C98F2B820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08197" y="5792331"/>
            <a:ext cx="330200" cy="330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8FBD724-1BCC-C647-92CC-7DC115283EE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387745" y="5795089"/>
            <a:ext cx="330200" cy="330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ED22E0A-5065-5F4A-9D54-011E0173093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1767292" y="5795089"/>
            <a:ext cx="330200" cy="330200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="" xmlns:a16="http://schemas.microsoft.com/office/drawing/2014/main" id="{76BF1212-D342-D941-97FC-DFB97043AB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33509" y="6356351"/>
            <a:ext cx="581840" cy="365125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F9C9D7E-A62C-AB4F-805D-1B13780151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Placeholder 1">
            <a:extLst>
              <a:ext uri="{FF2B5EF4-FFF2-40B4-BE49-F238E27FC236}">
                <a16:creationId xmlns="" xmlns:a16="http://schemas.microsoft.com/office/drawing/2014/main" id="{897B0E0D-1876-6745-ABC2-F3BA876E6AE8}"/>
              </a:ext>
            </a:extLst>
          </p:cNvPr>
          <p:cNvSpPr txBox="1">
            <a:spLocks/>
          </p:cNvSpPr>
          <p:nvPr userDrawn="1"/>
        </p:nvSpPr>
        <p:spPr>
          <a:xfrm rot="10800000" flipV="1">
            <a:off x="548840" y="576843"/>
            <a:ext cx="5161679" cy="1296501"/>
          </a:xfrm>
          <a:prstGeom prst="round1Rect">
            <a:avLst>
              <a:gd name="adj" fmla="val 40808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396000" tIns="144000" rIns="216000" bIns="45720" rtlCol="0" anchor="ctr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B5384EAE-AD6C-6041-BF95-2DD6E95EAA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14473" t="19773" r="13946" b="26916"/>
          <a:stretch/>
        </p:blipFill>
        <p:spPr>
          <a:xfrm>
            <a:off x="811233" y="672615"/>
            <a:ext cx="2838591" cy="11049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3ED80D51-C8E6-2D4A-93F6-56D84A98798F}"/>
              </a:ext>
            </a:extLst>
          </p:cNvPr>
          <p:cNvCxnSpPr/>
          <p:nvPr userDrawn="1"/>
        </p:nvCxnSpPr>
        <p:spPr>
          <a:xfrm>
            <a:off x="628650" y="6391415"/>
            <a:ext cx="7886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">
            <a:extLst>
              <a:ext uri="{FF2B5EF4-FFF2-40B4-BE49-F238E27FC236}">
                <a16:creationId xmlns="" xmlns:a16="http://schemas.microsoft.com/office/drawing/2014/main" id="{E9CF8198-B19E-4A45-95BF-CE5D4D89A5E4}"/>
              </a:ext>
            </a:extLst>
          </p:cNvPr>
          <p:cNvSpPr txBox="1">
            <a:spLocks/>
          </p:cNvSpPr>
          <p:nvPr userDrawn="1"/>
        </p:nvSpPr>
        <p:spPr>
          <a:xfrm>
            <a:off x="628649" y="6356350"/>
            <a:ext cx="1339299" cy="365125"/>
          </a:xfrm>
          <a:prstGeom prst="rect">
            <a:avLst/>
          </a:prstGeom>
        </p:spPr>
        <p:txBody>
          <a:bodyPr lIns="0" tIns="46800" rIns="0" anchor="ctr" anchorCtr="0"/>
          <a:lstStyle>
            <a:lvl1pPr marL="0" indent="0" algn="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12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5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www.wcoomd.org</a:t>
            </a:r>
          </a:p>
        </p:txBody>
      </p:sp>
    </p:spTree>
    <p:extLst>
      <p:ext uri="{BB962C8B-B14F-4D97-AF65-F5344CB8AC3E}">
        <p14:creationId xmlns:p14="http://schemas.microsoft.com/office/powerpoint/2010/main" val="161464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CO Chapter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 Single Corner of Rectangle 19">
            <a:extLst>
              <a:ext uri="{FF2B5EF4-FFF2-40B4-BE49-F238E27FC236}">
                <a16:creationId xmlns="" xmlns:a16="http://schemas.microsoft.com/office/drawing/2014/main" id="{0D7EB36D-97BA-A745-BDC2-900964237798}"/>
              </a:ext>
            </a:extLst>
          </p:cNvPr>
          <p:cNvSpPr/>
          <p:nvPr userDrawn="1"/>
        </p:nvSpPr>
        <p:spPr>
          <a:xfrm flipV="1">
            <a:off x="-1442" y="2948374"/>
            <a:ext cx="9159711" cy="3919750"/>
          </a:xfrm>
          <a:custGeom>
            <a:avLst/>
            <a:gdLst>
              <a:gd name="connsiteX0" fmla="*/ 0 w 9144000"/>
              <a:gd name="connsiteY0" fmla="*/ 0 h 5050971"/>
              <a:gd name="connsiteX1" fmla="*/ 8110571 w 9144000"/>
              <a:gd name="connsiteY1" fmla="*/ 0 h 5050971"/>
              <a:gd name="connsiteX2" fmla="*/ 9144000 w 9144000"/>
              <a:gd name="connsiteY2" fmla="*/ 1033429 h 5050971"/>
              <a:gd name="connsiteX3" fmla="*/ 9144000 w 9144000"/>
              <a:gd name="connsiteY3" fmla="*/ 5050971 h 5050971"/>
              <a:gd name="connsiteX4" fmla="*/ 0 w 9144000"/>
              <a:gd name="connsiteY4" fmla="*/ 5050971 h 5050971"/>
              <a:gd name="connsiteX5" fmla="*/ 0 w 9144000"/>
              <a:gd name="connsiteY5" fmla="*/ 0 h 5050971"/>
              <a:gd name="connsiteX0" fmla="*/ 0 w 9144000"/>
              <a:gd name="connsiteY0" fmla="*/ 1837009 h 6887980"/>
              <a:gd name="connsiteX1" fmla="*/ 8110571 w 9144000"/>
              <a:gd name="connsiteY1" fmla="*/ 1837009 h 6887980"/>
              <a:gd name="connsiteX2" fmla="*/ 9144000 w 9144000"/>
              <a:gd name="connsiteY2" fmla="*/ 2870438 h 6887980"/>
              <a:gd name="connsiteX3" fmla="*/ 9144000 w 9144000"/>
              <a:gd name="connsiteY3" fmla="*/ 6887980 h 6887980"/>
              <a:gd name="connsiteX4" fmla="*/ 7495 w 9144000"/>
              <a:gd name="connsiteY4" fmla="*/ 0 h 6887980"/>
              <a:gd name="connsiteX5" fmla="*/ 0 w 9144000"/>
              <a:gd name="connsiteY5" fmla="*/ 1837009 h 6887980"/>
              <a:gd name="connsiteX0" fmla="*/ 0 w 9151495"/>
              <a:gd name="connsiteY0" fmla="*/ 1837009 h 2870438"/>
              <a:gd name="connsiteX1" fmla="*/ 8110571 w 9151495"/>
              <a:gd name="connsiteY1" fmla="*/ 1837009 h 2870438"/>
              <a:gd name="connsiteX2" fmla="*/ 9144000 w 9151495"/>
              <a:gd name="connsiteY2" fmla="*/ 2870438 h 2870438"/>
              <a:gd name="connsiteX3" fmla="*/ 9151495 w 9151495"/>
              <a:gd name="connsiteY3" fmla="*/ 37475 h 2870438"/>
              <a:gd name="connsiteX4" fmla="*/ 7495 w 9151495"/>
              <a:gd name="connsiteY4" fmla="*/ 0 h 2870438"/>
              <a:gd name="connsiteX5" fmla="*/ 0 w 9151495"/>
              <a:gd name="connsiteY5" fmla="*/ 1837009 h 2870438"/>
              <a:gd name="connsiteX0" fmla="*/ 0 w 9151495"/>
              <a:gd name="connsiteY0" fmla="*/ 1799534 h 2832963"/>
              <a:gd name="connsiteX1" fmla="*/ 8110571 w 9151495"/>
              <a:gd name="connsiteY1" fmla="*/ 1799534 h 2832963"/>
              <a:gd name="connsiteX2" fmla="*/ 9144000 w 9151495"/>
              <a:gd name="connsiteY2" fmla="*/ 2832963 h 2832963"/>
              <a:gd name="connsiteX3" fmla="*/ 9151495 w 9151495"/>
              <a:gd name="connsiteY3" fmla="*/ 0 h 2832963"/>
              <a:gd name="connsiteX4" fmla="*/ 52466 w 9151495"/>
              <a:gd name="connsiteY4" fmla="*/ 7495 h 2832963"/>
              <a:gd name="connsiteX5" fmla="*/ 0 w 9151495"/>
              <a:gd name="connsiteY5" fmla="*/ 1799534 h 2832963"/>
              <a:gd name="connsiteX0" fmla="*/ 7826 w 9159321"/>
              <a:gd name="connsiteY0" fmla="*/ 1822019 h 2855448"/>
              <a:gd name="connsiteX1" fmla="*/ 8118397 w 9159321"/>
              <a:gd name="connsiteY1" fmla="*/ 1822019 h 2855448"/>
              <a:gd name="connsiteX2" fmla="*/ 9151826 w 9159321"/>
              <a:gd name="connsiteY2" fmla="*/ 2855448 h 2855448"/>
              <a:gd name="connsiteX3" fmla="*/ 9159321 w 9159321"/>
              <a:gd name="connsiteY3" fmla="*/ 22485 h 2855448"/>
              <a:gd name="connsiteX4" fmla="*/ 332 w 9159321"/>
              <a:gd name="connsiteY4" fmla="*/ 0 h 2855448"/>
              <a:gd name="connsiteX5" fmla="*/ 7826 w 9159321"/>
              <a:gd name="connsiteY5" fmla="*/ 1822019 h 2855448"/>
              <a:gd name="connsiteX0" fmla="*/ 721 w 9152216"/>
              <a:gd name="connsiteY0" fmla="*/ 1807029 h 2840458"/>
              <a:gd name="connsiteX1" fmla="*/ 8111292 w 9152216"/>
              <a:gd name="connsiteY1" fmla="*/ 1807029 h 2840458"/>
              <a:gd name="connsiteX2" fmla="*/ 9144721 w 9152216"/>
              <a:gd name="connsiteY2" fmla="*/ 2840458 h 2840458"/>
              <a:gd name="connsiteX3" fmla="*/ 9152216 w 9152216"/>
              <a:gd name="connsiteY3" fmla="*/ 7495 h 2840458"/>
              <a:gd name="connsiteX4" fmla="*/ 722 w 9152216"/>
              <a:gd name="connsiteY4" fmla="*/ 0 h 2840458"/>
              <a:gd name="connsiteX5" fmla="*/ 721 w 9152216"/>
              <a:gd name="connsiteY5" fmla="*/ 1807029 h 2840458"/>
              <a:gd name="connsiteX0" fmla="*/ 721 w 9152216"/>
              <a:gd name="connsiteY0" fmla="*/ 1814524 h 2847953"/>
              <a:gd name="connsiteX1" fmla="*/ 8111292 w 9152216"/>
              <a:gd name="connsiteY1" fmla="*/ 1814524 h 2847953"/>
              <a:gd name="connsiteX2" fmla="*/ 9144721 w 9152216"/>
              <a:gd name="connsiteY2" fmla="*/ 2847953 h 2847953"/>
              <a:gd name="connsiteX3" fmla="*/ 9152216 w 9152216"/>
              <a:gd name="connsiteY3" fmla="*/ 0 h 2847953"/>
              <a:gd name="connsiteX4" fmla="*/ 722 w 9152216"/>
              <a:gd name="connsiteY4" fmla="*/ 7495 h 2847953"/>
              <a:gd name="connsiteX5" fmla="*/ 721 w 9152216"/>
              <a:gd name="connsiteY5" fmla="*/ 1814524 h 2847953"/>
              <a:gd name="connsiteX0" fmla="*/ 721 w 9145053"/>
              <a:gd name="connsiteY0" fmla="*/ 1829514 h 2862943"/>
              <a:gd name="connsiteX1" fmla="*/ 8111292 w 9145053"/>
              <a:gd name="connsiteY1" fmla="*/ 1829514 h 2862943"/>
              <a:gd name="connsiteX2" fmla="*/ 9144721 w 9145053"/>
              <a:gd name="connsiteY2" fmla="*/ 2862943 h 2862943"/>
              <a:gd name="connsiteX3" fmla="*/ 9137226 w 9145053"/>
              <a:gd name="connsiteY3" fmla="*/ 0 h 2862943"/>
              <a:gd name="connsiteX4" fmla="*/ 722 w 9145053"/>
              <a:gd name="connsiteY4" fmla="*/ 22485 h 2862943"/>
              <a:gd name="connsiteX5" fmla="*/ 721 w 9145053"/>
              <a:gd name="connsiteY5" fmla="*/ 1829514 h 2862943"/>
              <a:gd name="connsiteX0" fmla="*/ 721 w 9159711"/>
              <a:gd name="connsiteY0" fmla="*/ 1829514 h 2862943"/>
              <a:gd name="connsiteX1" fmla="*/ 8111292 w 9159711"/>
              <a:gd name="connsiteY1" fmla="*/ 1829514 h 2862943"/>
              <a:gd name="connsiteX2" fmla="*/ 9144721 w 9159711"/>
              <a:gd name="connsiteY2" fmla="*/ 2862943 h 2862943"/>
              <a:gd name="connsiteX3" fmla="*/ 9159711 w 9159711"/>
              <a:gd name="connsiteY3" fmla="*/ 0 h 2862943"/>
              <a:gd name="connsiteX4" fmla="*/ 722 w 9159711"/>
              <a:gd name="connsiteY4" fmla="*/ 22485 h 2862943"/>
              <a:gd name="connsiteX5" fmla="*/ 721 w 9159711"/>
              <a:gd name="connsiteY5" fmla="*/ 1829514 h 2862943"/>
              <a:gd name="connsiteX0" fmla="*/ 721 w 9159711"/>
              <a:gd name="connsiteY0" fmla="*/ 1822019 h 2855448"/>
              <a:gd name="connsiteX1" fmla="*/ 8111292 w 9159711"/>
              <a:gd name="connsiteY1" fmla="*/ 1822019 h 2855448"/>
              <a:gd name="connsiteX2" fmla="*/ 9144721 w 9159711"/>
              <a:gd name="connsiteY2" fmla="*/ 2855448 h 2855448"/>
              <a:gd name="connsiteX3" fmla="*/ 9159711 w 9159711"/>
              <a:gd name="connsiteY3" fmla="*/ 0 h 2855448"/>
              <a:gd name="connsiteX4" fmla="*/ 722 w 9159711"/>
              <a:gd name="connsiteY4" fmla="*/ 14990 h 2855448"/>
              <a:gd name="connsiteX5" fmla="*/ 721 w 9159711"/>
              <a:gd name="connsiteY5" fmla="*/ 1822019 h 2855448"/>
              <a:gd name="connsiteX0" fmla="*/ 721 w 9182196"/>
              <a:gd name="connsiteY0" fmla="*/ 1829514 h 2862943"/>
              <a:gd name="connsiteX1" fmla="*/ 8111292 w 9182196"/>
              <a:gd name="connsiteY1" fmla="*/ 1829514 h 2862943"/>
              <a:gd name="connsiteX2" fmla="*/ 9144721 w 9182196"/>
              <a:gd name="connsiteY2" fmla="*/ 2862943 h 2862943"/>
              <a:gd name="connsiteX3" fmla="*/ 9182196 w 9182196"/>
              <a:gd name="connsiteY3" fmla="*/ 0 h 2862943"/>
              <a:gd name="connsiteX4" fmla="*/ 722 w 9182196"/>
              <a:gd name="connsiteY4" fmla="*/ 22485 h 2862943"/>
              <a:gd name="connsiteX5" fmla="*/ 721 w 9182196"/>
              <a:gd name="connsiteY5" fmla="*/ 1829514 h 2862943"/>
              <a:gd name="connsiteX0" fmla="*/ 721 w 9152216"/>
              <a:gd name="connsiteY0" fmla="*/ 1837009 h 2870438"/>
              <a:gd name="connsiteX1" fmla="*/ 8111292 w 9152216"/>
              <a:gd name="connsiteY1" fmla="*/ 1837009 h 2870438"/>
              <a:gd name="connsiteX2" fmla="*/ 9144721 w 9152216"/>
              <a:gd name="connsiteY2" fmla="*/ 2870438 h 2870438"/>
              <a:gd name="connsiteX3" fmla="*/ 9152216 w 9152216"/>
              <a:gd name="connsiteY3" fmla="*/ 0 h 2870438"/>
              <a:gd name="connsiteX4" fmla="*/ 722 w 9152216"/>
              <a:gd name="connsiteY4" fmla="*/ 29980 h 2870438"/>
              <a:gd name="connsiteX5" fmla="*/ 721 w 9152216"/>
              <a:gd name="connsiteY5" fmla="*/ 1837009 h 2870438"/>
              <a:gd name="connsiteX0" fmla="*/ 721 w 9145442"/>
              <a:gd name="connsiteY0" fmla="*/ 1829514 h 2862943"/>
              <a:gd name="connsiteX1" fmla="*/ 8111292 w 9145442"/>
              <a:gd name="connsiteY1" fmla="*/ 1829514 h 2862943"/>
              <a:gd name="connsiteX2" fmla="*/ 9144721 w 9145442"/>
              <a:gd name="connsiteY2" fmla="*/ 2862943 h 2862943"/>
              <a:gd name="connsiteX3" fmla="*/ 9144721 w 9145442"/>
              <a:gd name="connsiteY3" fmla="*/ 0 h 2862943"/>
              <a:gd name="connsiteX4" fmla="*/ 722 w 9145442"/>
              <a:gd name="connsiteY4" fmla="*/ 22485 h 2862943"/>
              <a:gd name="connsiteX5" fmla="*/ 721 w 9145442"/>
              <a:gd name="connsiteY5" fmla="*/ 1829514 h 2862943"/>
              <a:gd name="connsiteX0" fmla="*/ 721 w 9145442"/>
              <a:gd name="connsiteY0" fmla="*/ 1807029 h 2840458"/>
              <a:gd name="connsiteX1" fmla="*/ 8111292 w 9145442"/>
              <a:gd name="connsiteY1" fmla="*/ 1807029 h 2840458"/>
              <a:gd name="connsiteX2" fmla="*/ 9144721 w 9145442"/>
              <a:gd name="connsiteY2" fmla="*/ 2840458 h 2840458"/>
              <a:gd name="connsiteX3" fmla="*/ 9144721 w 9145442"/>
              <a:gd name="connsiteY3" fmla="*/ 7495 h 2840458"/>
              <a:gd name="connsiteX4" fmla="*/ 722 w 9145442"/>
              <a:gd name="connsiteY4" fmla="*/ 0 h 2840458"/>
              <a:gd name="connsiteX5" fmla="*/ 721 w 9145442"/>
              <a:gd name="connsiteY5" fmla="*/ 1807029 h 2840458"/>
              <a:gd name="connsiteX0" fmla="*/ 721 w 9145442"/>
              <a:gd name="connsiteY0" fmla="*/ 2886321 h 3919750"/>
              <a:gd name="connsiteX1" fmla="*/ 8111292 w 9145442"/>
              <a:gd name="connsiteY1" fmla="*/ 2886321 h 3919750"/>
              <a:gd name="connsiteX2" fmla="*/ 9144721 w 9145442"/>
              <a:gd name="connsiteY2" fmla="*/ 3919750 h 3919750"/>
              <a:gd name="connsiteX3" fmla="*/ 9144721 w 9145442"/>
              <a:gd name="connsiteY3" fmla="*/ 1086787 h 3919750"/>
              <a:gd name="connsiteX4" fmla="*/ 722 w 9145442"/>
              <a:gd name="connsiteY4" fmla="*/ 0 h 3919750"/>
              <a:gd name="connsiteX5" fmla="*/ 721 w 9145442"/>
              <a:gd name="connsiteY5" fmla="*/ 2886321 h 3919750"/>
              <a:gd name="connsiteX0" fmla="*/ 721 w 9159711"/>
              <a:gd name="connsiteY0" fmla="*/ 2886321 h 3919750"/>
              <a:gd name="connsiteX1" fmla="*/ 8111292 w 9159711"/>
              <a:gd name="connsiteY1" fmla="*/ 2886321 h 3919750"/>
              <a:gd name="connsiteX2" fmla="*/ 9144721 w 9159711"/>
              <a:gd name="connsiteY2" fmla="*/ 3919750 h 3919750"/>
              <a:gd name="connsiteX3" fmla="*/ 9159711 w 9159711"/>
              <a:gd name="connsiteY3" fmla="*/ 0 h 3919750"/>
              <a:gd name="connsiteX4" fmla="*/ 722 w 9159711"/>
              <a:gd name="connsiteY4" fmla="*/ 0 h 3919750"/>
              <a:gd name="connsiteX5" fmla="*/ 721 w 9159711"/>
              <a:gd name="connsiteY5" fmla="*/ 2886321 h 391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9711" h="3919750">
                <a:moveTo>
                  <a:pt x="721" y="2886321"/>
                </a:moveTo>
                <a:lnTo>
                  <a:pt x="8111292" y="2886321"/>
                </a:lnTo>
                <a:cubicBezTo>
                  <a:pt x="8682039" y="2886321"/>
                  <a:pt x="9144721" y="3349003"/>
                  <a:pt x="9144721" y="3919750"/>
                </a:cubicBezTo>
                <a:cubicBezTo>
                  <a:pt x="9147219" y="2975429"/>
                  <a:pt x="9157213" y="944321"/>
                  <a:pt x="9159711" y="0"/>
                </a:cubicBezTo>
                <a:lnTo>
                  <a:pt x="722" y="0"/>
                </a:lnTo>
                <a:cubicBezTo>
                  <a:pt x="-1776" y="612336"/>
                  <a:pt x="3219" y="2273985"/>
                  <a:pt x="721" y="28863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5" name="Title Placeholder 2">
            <a:extLst>
              <a:ext uri="{FF2B5EF4-FFF2-40B4-BE49-F238E27FC236}">
                <a16:creationId xmlns="" xmlns:a16="http://schemas.microsoft.com/office/drawing/2014/main" id="{7B95360F-BB14-784A-8533-57568D213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839" y="4423746"/>
            <a:ext cx="7966509" cy="5292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EBD7821D-004E-B545-9D09-DD6F443095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8840" y="5091845"/>
            <a:ext cx="7966508" cy="825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</a:defRPr>
            </a:lvl2pPr>
            <a:lvl3pPr marL="914400" indent="0">
              <a:buNone/>
              <a:defRPr sz="2000">
                <a:solidFill>
                  <a:schemeClr val="tx2"/>
                </a:solidFill>
              </a:defRPr>
            </a:lvl3pPr>
            <a:lvl4pPr marL="1371600" indent="0">
              <a:buNone/>
              <a:defRPr sz="2000">
                <a:solidFill>
                  <a:schemeClr val="tx2"/>
                </a:solidFill>
              </a:defRPr>
            </a:lvl4pPr>
            <a:lvl5pPr marL="1828800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E95F3AC7-2909-A241-A1B6-51CD29900432}"/>
              </a:ext>
            </a:extLst>
          </p:cNvPr>
          <p:cNvCxnSpPr/>
          <p:nvPr userDrawn="1"/>
        </p:nvCxnSpPr>
        <p:spPr>
          <a:xfrm>
            <a:off x="628650" y="6391415"/>
            <a:ext cx="7886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="" xmlns:a16="http://schemas.microsoft.com/office/drawing/2014/main" id="{340AC0E7-3F92-7E45-9337-357FAC398A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00388" y="6356350"/>
            <a:ext cx="4662487" cy="365125"/>
          </a:xfrm>
          <a:prstGeom prst="rect">
            <a:avLst/>
          </a:prstGeom>
        </p:spPr>
        <p:txBody>
          <a:bodyPr rIns="0" anchor="ctr" anchorCtr="0"/>
          <a:lstStyle>
            <a:lvl1pPr marL="0" indent="0" algn="r">
              <a:buNone/>
              <a:defRPr lang="en-GB" sz="12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Insert title of presentation</a:t>
            </a:r>
            <a:endParaRPr lang="en-US" dirty="0"/>
          </a:p>
        </p:txBody>
      </p:sp>
      <p:sp>
        <p:nvSpPr>
          <p:cNvPr id="14" name="Title Placeholder 2">
            <a:extLst>
              <a:ext uri="{FF2B5EF4-FFF2-40B4-BE49-F238E27FC236}">
                <a16:creationId xmlns="" xmlns:a16="http://schemas.microsoft.com/office/drawing/2014/main" id="{F7F2910B-9D2E-AE40-A43B-CA70E3528E9A}"/>
              </a:ext>
            </a:extLst>
          </p:cNvPr>
          <p:cNvSpPr txBox="1">
            <a:spLocks/>
          </p:cNvSpPr>
          <p:nvPr userDrawn="1"/>
        </p:nvSpPr>
        <p:spPr>
          <a:xfrm>
            <a:off x="564204" y="2062114"/>
            <a:ext cx="5155660" cy="1313058"/>
          </a:xfrm>
          <a:prstGeom prst="rect">
            <a:avLst/>
          </a:prstGeom>
        </p:spPr>
        <p:txBody>
          <a:bodyPr vert="horz" lIns="108000" tIns="0" rIns="0" bIns="0" rtlCol="0" anchor="ctr" anchorCtr="0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Title Placeholder 1">
            <a:extLst>
              <a:ext uri="{FF2B5EF4-FFF2-40B4-BE49-F238E27FC236}">
                <a16:creationId xmlns="" xmlns:a16="http://schemas.microsoft.com/office/drawing/2014/main" id="{9E9DED21-3B6B-2642-BCAE-8625F395E7B5}"/>
              </a:ext>
            </a:extLst>
          </p:cNvPr>
          <p:cNvSpPr txBox="1">
            <a:spLocks/>
          </p:cNvSpPr>
          <p:nvPr userDrawn="1"/>
        </p:nvSpPr>
        <p:spPr>
          <a:xfrm rot="10800000" flipV="1">
            <a:off x="548840" y="576843"/>
            <a:ext cx="5161679" cy="1296501"/>
          </a:xfrm>
          <a:prstGeom prst="round1Rect">
            <a:avLst>
              <a:gd name="adj" fmla="val 40808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396000" tIns="144000" rIns="216000" bIns="45720" rtlCol="0" anchor="ctr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ACB6A15-EA86-0241-9924-85ED0ADE77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4473" t="19773" r="13946" b="26916"/>
          <a:stretch/>
        </p:blipFill>
        <p:spPr>
          <a:xfrm>
            <a:off x="811233" y="672615"/>
            <a:ext cx="2838591" cy="11049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12" name="Text Placeholder 2">
            <a:extLst>
              <a:ext uri="{FF2B5EF4-FFF2-40B4-BE49-F238E27FC236}">
                <a16:creationId xmlns="" xmlns:a16="http://schemas.microsoft.com/office/drawing/2014/main" id="{DC61ED54-3491-BD4B-85D2-08E719D3787E}"/>
              </a:ext>
            </a:extLst>
          </p:cNvPr>
          <p:cNvSpPr txBox="1">
            <a:spLocks/>
          </p:cNvSpPr>
          <p:nvPr userDrawn="1"/>
        </p:nvSpPr>
        <p:spPr>
          <a:xfrm>
            <a:off x="628649" y="6356350"/>
            <a:ext cx="1339299" cy="365125"/>
          </a:xfrm>
          <a:prstGeom prst="rect">
            <a:avLst/>
          </a:prstGeom>
        </p:spPr>
        <p:txBody>
          <a:bodyPr lIns="0" tIns="46800" rIns="0" anchor="ctr" anchorCtr="0"/>
          <a:lstStyle>
            <a:lvl1pPr marL="0" indent="0" algn="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12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5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www.wcoomd.org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46EA7D54-44BE-1B43-8FAE-54AB9F9527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33509" y="6356351"/>
            <a:ext cx="581840" cy="365125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F9C9D7E-A62C-AB4F-805D-1B13780151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5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CO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3602F8-B327-DC43-AF19-E6A6E921D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6584"/>
            <a:ext cx="7134225" cy="805124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E0851F40-DC25-C54A-8175-9755B51A8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33509" y="6356351"/>
            <a:ext cx="581840" cy="365125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F9C9D7E-A62C-AB4F-805D-1B13780151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3D01D93F-2C9B-0A46-96EB-41631DA4005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00388" y="6356350"/>
            <a:ext cx="4662487" cy="365125"/>
          </a:xfrm>
          <a:prstGeom prst="rect">
            <a:avLst/>
          </a:prstGeom>
        </p:spPr>
        <p:txBody>
          <a:bodyPr rIns="0" anchor="ctr" anchorCtr="0"/>
          <a:lstStyle>
            <a:lvl1pPr marL="0" indent="0" algn="r">
              <a:buNone/>
              <a:defRPr lang="en-GB" sz="12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Insert title of presentation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6FF267F5-CB78-8C45-B8A2-BC31D9670473}"/>
              </a:ext>
            </a:extLst>
          </p:cNvPr>
          <p:cNvCxnSpPr/>
          <p:nvPr userDrawn="1"/>
        </p:nvCxnSpPr>
        <p:spPr>
          <a:xfrm>
            <a:off x="628650" y="6391415"/>
            <a:ext cx="7886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677A11C5-C8BA-9B44-A3C9-499431810149}"/>
              </a:ext>
            </a:extLst>
          </p:cNvPr>
          <p:cNvSpPr txBox="1">
            <a:spLocks/>
          </p:cNvSpPr>
          <p:nvPr userDrawn="1"/>
        </p:nvSpPr>
        <p:spPr>
          <a:xfrm>
            <a:off x="628649" y="6356350"/>
            <a:ext cx="1339299" cy="365125"/>
          </a:xfrm>
          <a:prstGeom prst="rect">
            <a:avLst/>
          </a:prstGeom>
        </p:spPr>
        <p:txBody>
          <a:bodyPr lIns="0" tIns="46800" rIns="0" anchor="ctr" anchorCtr="0"/>
          <a:lstStyle>
            <a:lvl1pPr marL="0" indent="0" algn="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12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5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www.wcoomd.org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A8271C0-720A-784C-9383-9145774420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101" t="24957" r="29674" b="27402"/>
          <a:stretch/>
        </p:blipFill>
        <p:spPr>
          <a:xfrm>
            <a:off x="8027900" y="365125"/>
            <a:ext cx="694681" cy="906588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="" xmlns:a16="http://schemas.microsoft.com/office/drawing/2014/main" id="{ADFA41BA-01B0-AF4A-9795-0C4040DD9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37390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659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CO Quote">
    <p:bg>
      <p:bgPr>
        <a:gradFill>
          <a:gsLst>
            <a:gs pos="0">
              <a:schemeClr val="tx1">
                <a:lumMod val="100000"/>
              </a:schemeClr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>
            <a:extLst>
              <a:ext uri="{FF2B5EF4-FFF2-40B4-BE49-F238E27FC236}">
                <a16:creationId xmlns="" xmlns:a16="http://schemas.microsoft.com/office/drawing/2014/main" id="{9D53659E-8BAC-6944-83CD-BEDF22AFC2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31434" y="1696838"/>
            <a:ext cx="5483916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2AB5177A-BE1D-8F45-A838-1315E60833B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 flipH="1">
            <a:off x="408362" y="1696838"/>
            <a:ext cx="2211388" cy="2297112"/>
          </a:xfrm>
          <a:prstGeom prst="round1Rect">
            <a:avLst>
              <a:gd name="adj" fmla="val 35308"/>
            </a:avLst>
          </a:prstGeom>
          <a:noFill/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30319BBB-7ABA-074C-99C0-2A4D199CE43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7988" y="4144963"/>
            <a:ext cx="2211387" cy="824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Name, position</a:t>
            </a:r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="" xmlns:a16="http://schemas.microsoft.com/office/drawing/2014/main" id="{4B722EEE-201A-0B4F-B37F-A8EAF1EDDD3E}"/>
              </a:ext>
            </a:extLst>
          </p:cNvPr>
          <p:cNvSpPr txBox="1">
            <a:spLocks/>
          </p:cNvSpPr>
          <p:nvPr userDrawn="1"/>
        </p:nvSpPr>
        <p:spPr>
          <a:xfrm>
            <a:off x="7933509" y="6356351"/>
            <a:ext cx="581840" cy="365125"/>
          </a:xfrm>
          <a:prstGeom prst="rect">
            <a:avLst/>
          </a:prstGeom>
        </p:spPr>
        <p:txBody>
          <a:bodyPr lIns="90000" r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9C9D7E-A62C-AB4F-805D-1B13780151A0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picture containing light&#10;&#10;Description automatically generated">
            <a:extLst>
              <a:ext uri="{FF2B5EF4-FFF2-40B4-BE49-F238E27FC236}">
                <a16:creationId xmlns="" xmlns:a16="http://schemas.microsoft.com/office/drawing/2014/main" id="{F6E119F2-3F68-1244-BD29-E76416B173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</a:blip>
          <a:srcRect l="51601" t="20569" r="21815" b="25360"/>
          <a:stretch/>
        </p:blipFill>
        <p:spPr>
          <a:xfrm>
            <a:off x="0" y="2733902"/>
            <a:ext cx="2115048" cy="398757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D1FD57C9-33D9-4542-80E1-39AC00F99CCE}"/>
              </a:ext>
            </a:extLst>
          </p:cNvPr>
          <p:cNvCxnSpPr/>
          <p:nvPr userDrawn="1"/>
        </p:nvCxnSpPr>
        <p:spPr>
          <a:xfrm>
            <a:off x="628650" y="6391415"/>
            <a:ext cx="78867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7ADCEB44-265B-BC42-BA7D-16E8DFB27D15}"/>
              </a:ext>
            </a:extLst>
          </p:cNvPr>
          <p:cNvSpPr txBox="1">
            <a:spLocks/>
          </p:cNvSpPr>
          <p:nvPr userDrawn="1"/>
        </p:nvSpPr>
        <p:spPr>
          <a:xfrm>
            <a:off x="628649" y="6356350"/>
            <a:ext cx="1339299" cy="365125"/>
          </a:xfrm>
          <a:prstGeom prst="rect">
            <a:avLst/>
          </a:prstGeom>
        </p:spPr>
        <p:txBody>
          <a:bodyPr lIns="0" tIns="46800" rIns="0" anchor="ctr" anchorCtr="0"/>
          <a:lstStyle>
            <a:lvl1pPr marL="0" indent="0" algn="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12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5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www.wcoomd.org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9E169B6-DD97-E147-BDAF-3AE47B3B70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5181" t="21283" r="24609" b="27819"/>
          <a:stretch/>
        </p:blipFill>
        <p:spPr>
          <a:xfrm>
            <a:off x="7929649" y="272505"/>
            <a:ext cx="882423" cy="98568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="" xmlns:a16="http://schemas.microsoft.com/office/drawing/2014/main" id="{BECF793F-28B9-E044-BF4D-03A16B9832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00388" y="6356350"/>
            <a:ext cx="4662487" cy="365125"/>
          </a:xfrm>
          <a:prstGeom prst="rect">
            <a:avLst/>
          </a:prstGeom>
        </p:spPr>
        <p:txBody>
          <a:bodyPr rIns="0" anchor="ctr" anchorCtr="0"/>
          <a:lstStyle>
            <a:lvl1pPr marL="0" indent="0" algn="r">
              <a:buNone/>
              <a:defRPr lang="en-GB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Insert title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72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3452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78" r:id="rId2"/>
    <p:sldLayoutId id="2147483674" r:id="rId3"/>
    <p:sldLayoutId id="2147483670" r:id="rId4"/>
    <p:sldLayoutId id="2147483676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Maurice.adefalou@wcoomd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C6A7B9BA-3778-0547-AEBE-C4AA852E7E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2016742"/>
            <a:ext cx="5171503" cy="1303338"/>
          </a:xfrm>
        </p:spPr>
        <p:txBody>
          <a:bodyPr/>
          <a:lstStyle/>
          <a:p>
            <a:pPr algn="ctr"/>
            <a:r>
              <a:rPr lang="en-GB" dirty="0" smtClean="0"/>
              <a:t>Outcomes of the urgent global Operation “STOP”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8AEA8E5-F411-5645-82F2-29B9B26EEC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9750" y="5131555"/>
            <a:ext cx="8413181" cy="1224795"/>
          </a:xfrm>
        </p:spPr>
        <p:txBody>
          <a:bodyPr/>
          <a:lstStyle/>
          <a:p>
            <a:pPr algn="ctr"/>
            <a:r>
              <a:rPr lang="en-GB" sz="2400" b="1" dirty="0"/>
              <a:t>26th Conference of the Directors General of Customs of the WCO West and Central Africa region</a:t>
            </a:r>
            <a:endParaRPr lang="en-US" sz="2400" dirty="0"/>
          </a:p>
          <a:p>
            <a:pPr algn="ctr"/>
            <a:r>
              <a:rPr lang="en-GB" sz="2400" b="1" dirty="0" smtClean="0"/>
              <a:t>(28 </a:t>
            </a:r>
            <a:r>
              <a:rPr lang="en-GB" sz="2400" b="1" dirty="0"/>
              <a:t>and 29 April </a:t>
            </a:r>
            <a:r>
              <a:rPr lang="en-GB" sz="2400" b="1" dirty="0" smtClean="0"/>
              <a:t>2021)</a:t>
            </a:r>
            <a:endParaRPr lang="en-US" sz="2400" dirty="0"/>
          </a:p>
          <a:p>
            <a:endParaRPr lang="en-US" sz="2000" dirty="0" smtClean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="" xmlns:a16="http://schemas.microsoft.com/office/drawing/2014/main" id="{F5AE27EB-FBF6-D046-A817-72F95F7DE0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9F9C9D7E-A62C-AB4F-805D-1B13780151A0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1" name="Picture 10" descr="C:\Users\adma\AppData\Local\Microsoft\Windows\INetCache\Content.Word\Norway 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20329" y="569626"/>
            <a:ext cx="2023671" cy="28256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Fichier:CH-Vortrittssignal-Stop.svg — Wikipédi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491" y="1119578"/>
            <a:ext cx="990600" cy="102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657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66" y="466584"/>
            <a:ext cx="8004747" cy="805124"/>
          </a:xfrm>
        </p:spPr>
        <p:txBody>
          <a:bodyPr/>
          <a:lstStyle/>
          <a:p>
            <a:pPr algn="ctr"/>
            <a:r>
              <a:rPr lang="en-US" sz="2600" dirty="0"/>
              <a:t>II- STOP: </a:t>
            </a:r>
            <a:r>
              <a:rPr lang="en-US" sz="2600" dirty="0" smtClean="0">
                <a:solidFill>
                  <a:srgbClr val="0082C3"/>
                </a:solidFill>
              </a:rPr>
              <a:t>making </a:t>
            </a:r>
            <a:r>
              <a:rPr lang="en-US" sz="2600" dirty="0">
                <a:solidFill>
                  <a:srgbClr val="0082C3"/>
                </a:solidFill>
              </a:rPr>
              <a:t>the world </a:t>
            </a:r>
            <a:r>
              <a:rPr lang="en-US" sz="2600" dirty="0" smtClean="0">
                <a:solidFill>
                  <a:srgbClr val="0082C3"/>
                </a:solidFill>
              </a:rPr>
              <a:t>safer and saving lives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9D7E-A62C-AB4F-805D-1B13780151A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49" y="1071798"/>
            <a:ext cx="8380439" cy="48169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dirty="0" smtClean="0"/>
              <a:t> </a:t>
            </a:r>
            <a:r>
              <a:rPr lang="fr-BE" dirty="0" err="1" smtClean="0"/>
              <a:t>medical</a:t>
            </a:r>
            <a:r>
              <a:rPr lang="fr-BE" dirty="0" smtClean="0"/>
              <a:t> supplies</a:t>
            </a:r>
            <a:endParaRPr lang="en-US" dirty="0"/>
          </a:p>
          <a:p>
            <a:pPr marL="0" indent="0">
              <a:buNone/>
            </a:pPr>
            <a:endParaRPr lang="fr-BE" dirty="0" smtClean="0"/>
          </a:p>
          <a:p>
            <a:pPr marL="457200" lvl="1" indent="0">
              <a:buNone/>
            </a:pPr>
            <a:endParaRPr lang="fr-BE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590675" y="21177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" name="Picture 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840" y="1817687"/>
            <a:ext cx="6116320" cy="32226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58454" y="51847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dirty="0">
                <a:solidFill>
                  <a:srgbClr val="0082C3"/>
                </a:solidFill>
                <a:latin typeface="ArialMT"/>
                <a:ea typeface="MS Mincho"/>
                <a:cs typeface="ArialMT"/>
              </a:rPr>
              <a:t>A large batch of face masks seized by Benin Customs during Operation STOP</a:t>
            </a:r>
            <a:endParaRPr lang="en-US" sz="2400" dirty="0">
              <a:solidFill>
                <a:srgbClr val="575756"/>
              </a:solidFill>
              <a:effectLst/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98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66" y="466584"/>
            <a:ext cx="8004747" cy="805124"/>
          </a:xfrm>
        </p:spPr>
        <p:txBody>
          <a:bodyPr/>
          <a:lstStyle/>
          <a:p>
            <a:pPr algn="ctr"/>
            <a:r>
              <a:rPr lang="en-US" sz="2600" dirty="0"/>
              <a:t>II- STOP: </a:t>
            </a:r>
            <a:r>
              <a:rPr lang="en-US" sz="2600" dirty="0" smtClean="0">
                <a:solidFill>
                  <a:srgbClr val="0082C3"/>
                </a:solidFill>
              </a:rPr>
              <a:t>making </a:t>
            </a:r>
            <a:r>
              <a:rPr lang="en-US" sz="2600" dirty="0">
                <a:solidFill>
                  <a:srgbClr val="0082C3"/>
                </a:solidFill>
              </a:rPr>
              <a:t>the world </a:t>
            </a:r>
            <a:r>
              <a:rPr lang="en-US" sz="2600" dirty="0" smtClean="0">
                <a:solidFill>
                  <a:srgbClr val="0082C3"/>
                </a:solidFill>
              </a:rPr>
              <a:t>safer and saving lives</a:t>
            </a:r>
            <a:endParaRPr lang="en-US" sz="2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9D7E-A62C-AB4F-805D-1B13780151A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9785" y="1146748"/>
            <a:ext cx="8679304" cy="47419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/>
              <a:t>2.3 </a:t>
            </a:r>
            <a:r>
              <a:rPr lang="en-GB" sz="2400" b="1" dirty="0"/>
              <a:t>Small </a:t>
            </a:r>
            <a:r>
              <a:rPr lang="en-GB" sz="2400" b="1" dirty="0" smtClean="0"/>
              <a:t>parcels </a:t>
            </a:r>
            <a:r>
              <a:rPr lang="en-GB" sz="2400" b="1" dirty="0"/>
              <a:t>remain a challenge</a:t>
            </a:r>
            <a:endParaRPr lang="en-US" sz="2400" b="1" dirty="0"/>
          </a:p>
          <a:p>
            <a:pPr marL="0" indent="0">
              <a:buNone/>
            </a:pPr>
            <a:endParaRPr lang="fr-BE" dirty="0" smtClean="0"/>
          </a:p>
          <a:p>
            <a:pPr marL="457200" lvl="1" indent="0">
              <a:buNone/>
            </a:pPr>
            <a:endParaRPr lang="fr-BE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797050" y="1825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rgbClr val="44546A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endParaRPr kumimoji="0" lang="en-US" alt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14935" y="2861492"/>
            <a:ext cx="1117174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Graphique 10">
            <a:extLst>
              <a:ext uri="{FF2B5EF4-FFF2-40B4-BE49-F238E27FC236}">
                <a16:creationId xmlns:lc="http://schemas.openxmlformats.org/drawingml/2006/lockedCanvas" xmlns:a16="http://schemas.microsoft.com/office/drawing/2014/main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AE7930D0-ECD0-44A0-A5F0-F0EE6A931A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5774201"/>
              </p:ext>
            </p:extLst>
          </p:nvPr>
        </p:nvGraphicFramePr>
        <p:xfrm>
          <a:off x="682051" y="1803717"/>
          <a:ext cx="7833297" cy="4012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053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66" y="466584"/>
            <a:ext cx="8004747" cy="805124"/>
          </a:xfrm>
        </p:spPr>
        <p:txBody>
          <a:bodyPr/>
          <a:lstStyle/>
          <a:p>
            <a:pPr algn="ctr"/>
            <a:r>
              <a:rPr lang="en-US" sz="2600" dirty="0"/>
              <a:t>II- STOP: </a:t>
            </a:r>
            <a:r>
              <a:rPr lang="en-US" sz="2600" dirty="0" smtClean="0">
                <a:solidFill>
                  <a:srgbClr val="0082C3"/>
                </a:solidFill>
              </a:rPr>
              <a:t>making </a:t>
            </a:r>
            <a:r>
              <a:rPr lang="en-US" sz="2600" dirty="0">
                <a:solidFill>
                  <a:srgbClr val="0082C3"/>
                </a:solidFill>
              </a:rPr>
              <a:t>the world </a:t>
            </a:r>
            <a:r>
              <a:rPr lang="en-US" sz="2600" dirty="0" smtClean="0">
                <a:solidFill>
                  <a:srgbClr val="0082C3"/>
                </a:solidFill>
              </a:rPr>
              <a:t>safer and saving lives</a:t>
            </a:r>
            <a:r>
              <a:rPr lang="en-US" sz="2600" dirty="0" smtClean="0"/>
              <a:t/>
            </a:r>
            <a:br>
              <a:rPr lang="en-US" sz="2600" dirty="0" smtClean="0"/>
            </a:br>
            <a:endParaRPr lang="en-US" sz="2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9D7E-A62C-AB4F-805D-1B13780151A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4634" y="1042280"/>
            <a:ext cx="8679304" cy="47419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/>
              <a:t>2.3 Small parcels remain a challenge</a:t>
            </a:r>
            <a:endParaRPr lang="en-US" sz="2400" b="1" dirty="0"/>
          </a:p>
          <a:p>
            <a:pPr marL="0" indent="0">
              <a:buNone/>
            </a:pPr>
            <a:endParaRPr lang="fr-BE" dirty="0" smtClean="0"/>
          </a:p>
          <a:p>
            <a:pPr marL="457200" lvl="1" indent="0">
              <a:buNone/>
            </a:pPr>
            <a:endParaRPr lang="fr-BE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797050" y="1825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rgbClr val="44546A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endParaRPr kumimoji="0" lang="en-US" alt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14935" y="2861492"/>
            <a:ext cx="1117174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83" y="1825625"/>
            <a:ext cx="4057262" cy="2997204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32182" y="4835937"/>
            <a:ext cx="3807667" cy="27622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sz="1000" dirty="0">
                <a:solidFill>
                  <a:srgbClr val="575756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4,003 items of miscellaneous medicines seized in a postal package in Skopje</a:t>
            </a:r>
            <a:endParaRPr lang="en-US" sz="1100" dirty="0">
              <a:solidFill>
                <a:srgbClr val="575756"/>
              </a:solidFill>
              <a:effectLst/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684" y="1825626"/>
            <a:ext cx="3925165" cy="2997204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4686684" y="4974049"/>
            <a:ext cx="4207510" cy="23812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sz="1000" dirty="0">
                <a:solidFill>
                  <a:srgbClr val="575756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0.35 kg of cocaine hidden in protective masks seized by </a:t>
            </a:r>
            <a:r>
              <a:rPr lang="en-GB" sz="1000" dirty="0" smtClean="0">
                <a:solidFill>
                  <a:srgbClr val="575756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United Kingdom Customs</a:t>
            </a:r>
            <a:endParaRPr lang="en-US" sz="1100" dirty="0">
              <a:solidFill>
                <a:srgbClr val="575756"/>
              </a:solidFill>
              <a:effectLst/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GB" sz="1000" dirty="0">
                <a:solidFill>
                  <a:srgbClr val="151515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 </a:t>
            </a:r>
            <a:endParaRPr lang="en-US" sz="1100" dirty="0">
              <a:solidFill>
                <a:srgbClr val="575756"/>
              </a:solidFill>
              <a:effectLst/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76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66" y="466584"/>
            <a:ext cx="8004747" cy="805124"/>
          </a:xfrm>
        </p:spPr>
        <p:txBody>
          <a:bodyPr/>
          <a:lstStyle/>
          <a:p>
            <a:pPr algn="ctr"/>
            <a:r>
              <a:rPr lang="fr-BE" dirty="0" smtClean="0"/>
              <a:t>III- </a:t>
            </a:r>
            <a:r>
              <a:rPr lang="en-US" dirty="0"/>
              <a:t>COVID-19 and </a:t>
            </a:r>
            <a:r>
              <a:rPr lang="en-US" dirty="0" smtClean="0"/>
              <a:t>agility shown by Customs</a:t>
            </a:r>
            <a:r>
              <a:rPr lang="en-US" dirty="0"/>
              <a:t/>
            </a:r>
            <a:br>
              <a:rPr lang="en-US" dirty="0"/>
            </a:br>
            <a:r>
              <a:rPr lang="fr-BE" dirty="0"/>
              <a:t/>
            </a:r>
            <a:br>
              <a:rPr lang="fr-BE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9D7E-A62C-AB4F-805D-1B13780151A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271708"/>
            <a:ext cx="7886700" cy="294802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BE" dirty="0" smtClean="0"/>
              <a:t>3.1 Best </a:t>
            </a:r>
            <a:r>
              <a:rPr lang="fr-BE" dirty="0"/>
              <a:t>practices</a:t>
            </a: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endParaRPr lang="en-GB" dirty="0" smtClean="0"/>
          </a:p>
          <a:p>
            <a:pPr>
              <a:buFont typeface="Wingdings" panose="05000000000000000000" pitchFamily="2" charset="2"/>
              <a:buChar char="q"/>
            </a:pPr>
            <a:endParaRPr lang="en-GB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Inter-agency collaboration</a:t>
            </a:r>
          </a:p>
          <a:p>
            <a:pPr>
              <a:buFont typeface="Wingdings" panose="05000000000000000000" pitchFamily="2" charset="2"/>
              <a:buChar char="q"/>
            </a:pPr>
            <a:endParaRPr lang="en-GB" dirty="0" smtClean="0"/>
          </a:p>
          <a:p>
            <a:pPr>
              <a:buFont typeface="Wingdings" panose="05000000000000000000" pitchFamily="2" charset="2"/>
              <a:buChar char="q"/>
            </a:pPr>
            <a:endParaRPr lang="en-GB" dirty="0"/>
          </a:p>
          <a:p>
            <a:pPr lvl="2">
              <a:buFont typeface="Wingdings" panose="05000000000000000000" pitchFamily="2" charset="2"/>
              <a:buChar char="q"/>
            </a:pPr>
            <a:r>
              <a:rPr lang="en-GB" sz="2800" dirty="0"/>
              <a:t>Collaboration with </a:t>
            </a:r>
            <a:r>
              <a:rPr lang="en-GB" sz="2800" dirty="0" smtClean="0"/>
              <a:t>the private sector</a:t>
            </a:r>
          </a:p>
          <a:p>
            <a:pPr lvl="2">
              <a:buFont typeface="Wingdings" panose="05000000000000000000" pitchFamily="2" charset="2"/>
              <a:buChar char="q"/>
            </a:pPr>
            <a:endParaRPr lang="en-GB" sz="2800" dirty="0" smtClean="0"/>
          </a:p>
          <a:p>
            <a:pPr lvl="2">
              <a:buFont typeface="Wingdings" panose="05000000000000000000" pitchFamily="2" charset="2"/>
              <a:buChar char="q"/>
            </a:pPr>
            <a:endParaRPr lang="en-GB" sz="2800" dirty="0"/>
          </a:p>
          <a:p>
            <a:pPr lvl="6">
              <a:buFont typeface="Wingdings" panose="05000000000000000000" pitchFamily="2" charset="2"/>
              <a:buChar char="q"/>
            </a:pPr>
            <a:r>
              <a:rPr lang="en-GB" sz="2800" dirty="0">
                <a:solidFill>
                  <a:schemeClr val="tx2"/>
                </a:solidFill>
              </a:rPr>
              <a:t>Intelligence sharing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The Basics of Threat Intelligence Shari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045" y="3837872"/>
            <a:ext cx="2847975" cy="189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805" y="1894711"/>
            <a:ext cx="311277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21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66" y="466584"/>
            <a:ext cx="8004747" cy="805124"/>
          </a:xfrm>
        </p:spPr>
        <p:txBody>
          <a:bodyPr/>
          <a:lstStyle/>
          <a:p>
            <a:pPr algn="ctr"/>
            <a:r>
              <a:rPr lang="fr-BE" dirty="0" smtClean="0"/>
              <a:t>III- </a:t>
            </a:r>
            <a:r>
              <a:rPr lang="en-US" dirty="0"/>
              <a:t>COVID-19 </a:t>
            </a:r>
            <a:r>
              <a:rPr lang="en-US" dirty="0" smtClean="0"/>
              <a:t>and agility shown by Customs</a:t>
            </a:r>
            <a:r>
              <a:rPr lang="en-US" dirty="0"/>
              <a:t/>
            </a:r>
            <a:br>
              <a:rPr lang="en-US" dirty="0"/>
            </a:br>
            <a:r>
              <a:rPr lang="fr-BE" dirty="0"/>
              <a:t/>
            </a:r>
            <a:br>
              <a:rPr lang="fr-BE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9D7E-A62C-AB4F-805D-1B13780151A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271708"/>
            <a:ext cx="7886700" cy="461702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GB" dirty="0" smtClean="0"/>
              <a:t>Case studies</a:t>
            </a: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95786" y="4179041"/>
            <a:ext cx="79157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1,008 capsules of unapproved medicine against the coronavirus labelled “</a:t>
            </a:r>
            <a:r>
              <a:rPr lang="en-GB" dirty="0" err="1"/>
              <a:t>Lianhua</a:t>
            </a:r>
            <a:r>
              <a:rPr lang="en-GB" dirty="0"/>
              <a:t> </a:t>
            </a:r>
            <a:r>
              <a:rPr lang="en-GB" dirty="0" err="1"/>
              <a:t>Qingwen</a:t>
            </a:r>
            <a:r>
              <a:rPr lang="en-GB" dirty="0"/>
              <a:t> </a:t>
            </a:r>
            <a:r>
              <a:rPr lang="en-GB" dirty="0" err="1"/>
              <a:t>Jiaonang</a:t>
            </a:r>
            <a:r>
              <a:rPr lang="en-GB" dirty="0"/>
              <a:t>” seized at the post office in Dakar Airport by Senegalese Customs</a:t>
            </a:r>
            <a:endParaRPr lang="en-US" dirty="0"/>
          </a:p>
        </p:txBody>
      </p:sp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43" y="2076832"/>
            <a:ext cx="6116320" cy="167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56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66" y="466584"/>
            <a:ext cx="8004747" cy="805124"/>
          </a:xfrm>
        </p:spPr>
        <p:txBody>
          <a:bodyPr/>
          <a:lstStyle/>
          <a:p>
            <a:pPr algn="ctr"/>
            <a:r>
              <a:rPr lang="fr-BE" dirty="0" smtClean="0"/>
              <a:t>III- </a:t>
            </a:r>
            <a:r>
              <a:rPr lang="en-US" dirty="0"/>
              <a:t>COVID-19 </a:t>
            </a:r>
            <a:r>
              <a:rPr lang="en-US" dirty="0" smtClean="0"/>
              <a:t>and agility shown by Customs</a:t>
            </a:r>
            <a:r>
              <a:rPr lang="en-US" dirty="0"/>
              <a:t/>
            </a:r>
            <a:br>
              <a:rPr lang="en-US" dirty="0"/>
            </a:br>
            <a:r>
              <a:rPr lang="fr-BE" dirty="0"/>
              <a:t/>
            </a:r>
            <a:br>
              <a:rPr lang="fr-BE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9D7E-A62C-AB4F-805D-1B13780151A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271708"/>
            <a:ext cx="7886700" cy="461702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GB" dirty="0" smtClean="0"/>
              <a:t>Tramadol issues:</a:t>
            </a: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77673" y="4619766"/>
            <a:ext cx="835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150,000 items of tramadol carefully hidden in bags and undeclared, </a:t>
            </a:r>
            <a:br>
              <a:rPr lang="en-GB" dirty="0"/>
            </a:br>
            <a:r>
              <a:rPr lang="en-GB" dirty="0"/>
              <a:t>seized at </a:t>
            </a:r>
            <a:r>
              <a:rPr lang="en-GB" dirty="0" err="1"/>
              <a:t>Murtala</a:t>
            </a:r>
            <a:r>
              <a:rPr lang="en-GB" dirty="0"/>
              <a:t> Muhammed Airport in Lagos by the Nigeria Customs Service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727" y="2076832"/>
            <a:ext cx="6116320" cy="241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15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378" y="466584"/>
            <a:ext cx="8229600" cy="545252"/>
          </a:xfrm>
        </p:spPr>
        <p:txBody>
          <a:bodyPr/>
          <a:lstStyle/>
          <a:p>
            <a:r>
              <a:rPr lang="fr-BE" dirty="0" smtClean="0"/>
              <a:t>IV- </a:t>
            </a:r>
            <a:r>
              <a:rPr lang="en-GB" dirty="0" smtClean="0"/>
              <a:t>Way forward: lessons learned/difficulties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9D7E-A62C-AB4F-805D-1B13780151A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49" y="1537390"/>
            <a:ext cx="8357953" cy="435133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BE" dirty="0" smtClean="0"/>
              <a:t> </a:t>
            </a:r>
            <a:r>
              <a:rPr lang="en-GB" dirty="0"/>
              <a:t>Lessons learned from Operation </a:t>
            </a:r>
            <a:r>
              <a:rPr lang="en-GB" dirty="0" smtClean="0"/>
              <a:t>STOP:</a:t>
            </a:r>
          </a:p>
          <a:p>
            <a:pPr lvl="2"/>
            <a:r>
              <a:rPr lang="en-GB" sz="2800" dirty="0" smtClean="0"/>
              <a:t>a </a:t>
            </a:r>
            <a:r>
              <a:rPr lang="en-GB" sz="2800" dirty="0"/>
              <a:t>real-world test for </a:t>
            </a:r>
            <a:r>
              <a:rPr lang="en-GB" sz="2800" dirty="0" smtClean="0"/>
              <a:t>Customs</a:t>
            </a:r>
          </a:p>
          <a:p>
            <a:pPr lvl="2"/>
            <a:r>
              <a:rPr lang="en-GB" sz="2800" dirty="0" smtClean="0"/>
              <a:t>WCO and its Members agility</a:t>
            </a:r>
            <a:endParaRPr lang="en-GB" sz="2800" dirty="0"/>
          </a:p>
          <a:p>
            <a:pPr marL="0" indent="0">
              <a:buNone/>
            </a:pPr>
            <a:endParaRPr lang="fr-BE" dirty="0"/>
          </a:p>
          <a:p>
            <a:pPr>
              <a:buFont typeface="Wingdings" panose="05000000000000000000" pitchFamily="2" charset="2"/>
              <a:buChar char="q"/>
            </a:pPr>
            <a:r>
              <a:rPr lang="fr-BE" dirty="0"/>
              <a:t> </a:t>
            </a:r>
            <a:r>
              <a:rPr lang="en-GB" dirty="0" smtClean="0"/>
              <a:t>Difficulties: </a:t>
            </a:r>
          </a:p>
          <a:p>
            <a:pPr lvl="2"/>
            <a:r>
              <a:rPr lang="en-GB" sz="2800" dirty="0" err="1" smtClean="0"/>
              <a:t>IPRCENcomm</a:t>
            </a:r>
            <a:endParaRPr lang="en-GB" sz="2800" dirty="0" smtClean="0"/>
          </a:p>
          <a:p>
            <a:pPr lvl="2"/>
            <a:r>
              <a:rPr lang="en-GB" sz="2800" dirty="0" smtClean="0"/>
              <a:t>Investigations</a:t>
            </a:r>
            <a:endParaRPr lang="fr-BE" sz="2800" dirty="0"/>
          </a:p>
        </p:txBody>
      </p:sp>
    </p:spTree>
    <p:extLst>
      <p:ext uri="{BB962C8B-B14F-4D97-AF65-F5344CB8AC3E}">
        <p14:creationId xmlns:p14="http://schemas.microsoft.com/office/powerpoint/2010/main" val="6466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9D7E-A62C-AB4F-805D-1B13780151A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id:image002.png@01D71EEF.DC4A68C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238662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90130" y="2615818"/>
            <a:ext cx="8462801" cy="5452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fr-BE" sz="24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BE" sz="2400" b="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Funded</a:t>
            </a:r>
            <a:r>
              <a:rPr lang="fr-BE" sz="2400" b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by </a:t>
            </a:r>
            <a:r>
              <a:rPr lang="fr-BE" sz="2400" b="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Japan</a:t>
            </a:r>
            <a:r>
              <a:rPr lang="fr-BE" sz="2400" b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(</a:t>
            </a:r>
            <a:r>
              <a:rPr lang="fr-BE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142 </a:t>
            </a:r>
            <a:r>
              <a:rPr lang="fr-BE" sz="24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Members</a:t>
            </a:r>
            <a:r>
              <a:rPr lang="fr-BE" sz="2400" b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, Interpol, Olaf, UNODC, WHO, Europol)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fr-BE" sz="2400" b="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BE" sz="2400" b="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Raising</a:t>
            </a:r>
            <a:r>
              <a:rPr lang="fr-BE" sz="2400" b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BE" sz="2400" b="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awareness</a:t>
            </a:r>
            <a:r>
              <a:rPr lang="fr-BE" sz="2400" b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BE" sz="2400" b="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webinar</a:t>
            </a:r>
            <a:r>
              <a:rPr lang="fr-BE" sz="2400" b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BE" sz="2400" b="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fr-BE" sz="2400" b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COVID-19 </a:t>
            </a:r>
            <a:r>
              <a:rPr lang="fr-BE" sz="2400" b="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pharmaceutical</a:t>
            </a:r>
            <a:r>
              <a:rPr lang="fr-BE" sz="2400" b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BE" sz="2400" b="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companies</a:t>
            </a:r>
            <a:endParaRPr lang="fr-BE" sz="2400" b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fr-BE" sz="2400" b="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BE" sz="2400" b="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IPRCENcomm</a:t>
            </a:r>
            <a:r>
              <a:rPr lang="fr-BE" sz="2400" b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BE" sz="2400" b="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improvement</a:t>
            </a:r>
            <a:r>
              <a:rPr lang="fr-BE" sz="2400" b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: </a:t>
            </a:r>
            <a:r>
              <a:rPr lang="fr-BE" sz="2400" b="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pre-arrival</a:t>
            </a:r>
            <a:r>
              <a:rPr lang="fr-BE" sz="2400" b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BE" sz="2400" b="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template</a:t>
            </a:r>
            <a:r>
              <a:rPr lang="fr-BE" sz="2400" b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/Right </a:t>
            </a:r>
            <a:r>
              <a:rPr lang="fr-BE" sz="2400" b="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holder</a:t>
            </a:r>
            <a:r>
              <a:rPr lang="fr-BE" sz="2400" b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BE" sz="24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corners, mobile version</a:t>
            </a:r>
            <a:endParaRPr lang="fr-BE" sz="2400" b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fr-BE" sz="2400" b="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BE" sz="2400" b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4 </a:t>
            </a:r>
            <a:r>
              <a:rPr lang="fr-BE" sz="2400" b="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Regional</a:t>
            </a:r>
            <a:r>
              <a:rPr lang="fr-BE" sz="2400" b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WS for the participants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1150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9D7E-A62C-AB4F-805D-1B13780151A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id:image002.png@01D71EEF.DC4A68C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2386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2386620"/>
            <a:ext cx="9143998" cy="447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6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9D7E-A62C-AB4F-805D-1B13780151A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id:image002.png@01D71EEF.DC4A68C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238662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135895"/>
              </p:ext>
            </p:extLst>
          </p:nvPr>
        </p:nvGraphicFramePr>
        <p:xfrm>
          <a:off x="0" y="3495109"/>
          <a:ext cx="9143999" cy="32263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7316"/>
                <a:gridCol w="4497668"/>
                <a:gridCol w="2909015"/>
              </a:tblGrid>
              <a:tr h="2718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Time frame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Item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Responsible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8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12:45 -12:55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>
                          <a:effectLst/>
                        </a:rPr>
                        <a:t>Connexion and technical arrangement</a:t>
                      </a:r>
                      <a:endParaRPr lang="en-US" sz="120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WCO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36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13:00 -13:10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effectLst/>
                        </a:rPr>
                        <a:t>Opening remarks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Stefan Kirsch, Deputy Director, Compliance WCO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36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13:10 -13:20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>
                          <a:effectLst/>
                        </a:rPr>
                        <a:t>Official launch speech for Operation STOP II</a:t>
                      </a:r>
                      <a:endParaRPr lang="en-US" sz="12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Dr Kunio Mikuriya, Secretary General, WCO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36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13:20-13:30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effectLst/>
                        </a:rPr>
                        <a:t> Chair Council address: a strong commitment for the Members involvement in STOP II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Ahmed Al Khalifa, WCO Council Chairperson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18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13:30-13:50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>
                          <a:effectLst/>
                        </a:rPr>
                        <a:t>Open discussion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All participants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36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13:50-14:00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>
                          <a:effectLst/>
                        </a:rPr>
                        <a:t>Closing remark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Pranab </a:t>
                      </a:r>
                      <a:r>
                        <a:rPr lang="en-GB" sz="1200" dirty="0" err="1">
                          <a:effectLst/>
                        </a:rPr>
                        <a:t>Daas</a:t>
                      </a:r>
                      <a:r>
                        <a:rPr lang="en-GB" sz="1200" dirty="0">
                          <a:effectLst/>
                        </a:rPr>
                        <a:t>, Director Facilitation and Control, WCO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68491" y="2020268"/>
            <a:ext cx="7942996" cy="17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GB" altLang="en-US" sz="2000" b="1" i="0" u="sng" strike="noStrike" cap="none" normalizeH="0" baseline="0" dirty="0" smtClean="0">
                <a:ln>
                  <a:noFill/>
                </a:ln>
                <a:solidFill>
                  <a:srgbClr val="0082C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STOP II OPERATION LAUNCH EVENT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en-US" altLang="en-US" sz="2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971800" algn="ctr"/>
                <a:tab pos="5943600" algn="r"/>
              </a:tabLst>
            </a:pPr>
            <a:r>
              <a:rPr kumimoji="0" lang="en-GB" altLang="en-US" sz="2000" b="0" i="0" u="none" strike="noStrike" cap="none" normalizeH="0" baseline="0" dirty="0" smtClean="0">
                <a:ln>
                  <a:noFill/>
                </a:ln>
                <a:solidFill>
                  <a:srgbClr val="575756"/>
                </a:solidFill>
                <a:effectLst/>
                <a:ea typeface="Arial" panose="020B0604020202020204" pitchFamily="34" charset="0"/>
              </a:rPr>
              <a:t>30 April 2021,</a:t>
            </a:r>
            <a:r>
              <a:rPr kumimoji="0" lang="en-GB" altLang="en-US" sz="2000" b="0" i="0" u="none" strike="noStrike" cap="none" normalizeH="0" dirty="0" smtClean="0">
                <a:ln>
                  <a:noFill/>
                </a:ln>
                <a:solidFill>
                  <a:srgbClr val="575756"/>
                </a:solidFill>
                <a:effectLst/>
                <a:ea typeface="Arial" panose="020B0604020202020204" pitchFamily="34" charset="0"/>
              </a:rPr>
              <a:t> </a:t>
            </a:r>
            <a:r>
              <a:rPr kumimoji="0" lang="en-GB" altLang="en-US" sz="2000" b="1" i="0" u="none" strike="noStrike" cap="none" normalizeH="0" baseline="0" dirty="0" smtClean="0">
                <a:ln>
                  <a:noFill/>
                </a:ln>
                <a:solidFill>
                  <a:srgbClr val="575756"/>
                </a:solidFill>
                <a:effectLst/>
                <a:ea typeface="Arial" panose="020B0604020202020204" pitchFamily="34" charset="0"/>
              </a:rPr>
              <a:t>1pm to 2 pm Brussels time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en-GB" altLang="en-US" sz="2000" b="0" i="0" u="none" strike="noStrike" cap="none" normalizeH="0" baseline="0" dirty="0" smtClean="0">
              <a:ln>
                <a:noFill/>
              </a:ln>
              <a:solidFill>
                <a:srgbClr val="0082C3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lang="en-GB" altLang="en-US" sz="1100" dirty="0">
              <a:solidFill>
                <a:srgbClr val="0082C3"/>
              </a:solidFill>
              <a:latin typeface="Calibri" panose="020F050202020403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21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E7711D35-E93D-FC4B-99EC-9FFD82C22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2350"/>
            <a:ext cx="7134225" cy="434715"/>
          </a:xfrm>
        </p:spPr>
        <p:txBody>
          <a:bodyPr/>
          <a:lstStyle/>
          <a:p>
            <a:r>
              <a:rPr lang="fr-BE" dirty="0" smtClean="0"/>
              <a:t>Contents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22CFC32A-B96C-AD40-BD4F-1C7B6603F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9D7E-A62C-AB4F-805D-1B13780151A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F40D1B46-F7FA-034C-A6DC-0E56C0C1124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8900A9B-A1A4-754F-AF5C-CD9D28EBD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872" y="1537390"/>
            <a:ext cx="8754256" cy="394151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GB" b="1" dirty="0" smtClean="0"/>
          </a:p>
          <a:p>
            <a:pPr marL="571500" indent="-571500">
              <a:buFont typeface="+mj-lt"/>
              <a:buAutoNum type="romanUcPeriod"/>
            </a:pPr>
            <a:r>
              <a:rPr lang="en-GB" b="1" dirty="0" smtClean="0"/>
              <a:t>STOP</a:t>
            </a:r>
            <a:r>
              <a:rPr lang="en-GB" b="1" dirty="0"/>
              <a:t>: timely emergency </a:t>
            </a:r>
            <a:r>
              <a:rPr lang="en-GB" b="1" dirty="0" smtClean="0"/>
              <a:t>response at short notice</a:t>
            </a:r>
          </a:p>
          <a:p>
            <a:pPr marL="571500" indent="-571500">
              <a:buFont typeface="+mj-lt"/>
              <a:buAutoNum type="romanUcPeriod"/>
            </a:pPr>
            <a:endParaRPr lang="en-US" b="1" dirty="0"/>
          </a:p>
          <a:p>
            <a:pPr marL="571500" indent="-571500">
              <a:buFont typeface="+mj-lt"/>
              <a:buAutoNum type="romanUcPeriod"/>
            </a:pPr>
            <a:r>
              <a:rPr lang="en-US" b="1" dirty="0" smtClean="0"/>
              <a:t>STOP</a:t>
            </a:r>
            <a:r>
              <a:rPr lang="en-US" b="1" dirty="0"/>
              <a:t>: </a:t>
            </a:r>
            <a:r>
              <a:rPr lang="en-US" sz="2900" b="1" dirty="0" smtClean="0"/>
              <a:t>making </a:t>
            </a:r>
            <a:r>
              <a:rPr lang="en-US" sz="2900" b="1" dirty="0"/>
              <a:t>the world </a:t>
            </a:r>
            <a:r>
              <a:rPr lang="en-US" sz="2900" b="1" dirty="0" smtClean="0"/>
              <a:t>safer and saving lives</a:t>
            </a:r>
            <a:endParaRPr lang="en-US" sz="2900" b="1" dirty="0"/>
          </a:p>
          <a:p>
            <a:pPr marL="571500" indent="-571500">
              <a:buFont typeface="+mj-lt"/>
              <a:buAutoNum type="romanUcPeriod"/>
            </a:pPr>
            <a:endParaRPr lang="en-US" b="1" dirty="0" smtClean="0"/>
          </a:p>
          <a:p>
            <a:pPr marL="571500" indent="-571500">
              <a:buFont typeface="+mj-lt"/>
              <a:buAutoNum type="romanUcPeriod"/>
            </a:pPr>
            <a:r>
              <a:rPr lang="en-US" b="1" dirty="0"/>
              <a:t>COVID-19 </a:t>
            </a:r>
            <a:r>
              <a:rPr lang="en-US" b="1" dirty="0" smtClean="0"/>
              <a:t>and agility shown by Customs</a:t>
            </a:r>
          </a:p>
          <a:p>
            <a:pPr marL="571500" indent="-571500">
              <a:buFont typeface="+mj-lt"/>
              <a:buAutoNum type="romanUcPeriod"/>
            </a:pPr>
            <a:endParaRPr lang="en-US" b="1" dirty="0" smtClean="0"/>
          </a:p>
          <a:p>
            <a:pPr marL="571500" indent="-571500">
              <a:buFont typeface="+mj-lt"/>
              <a:buAutoNum type="romanUcPeriod"/>
            </a:pPr>
            <a:r>
              <a:rPr lang="en-GB" b="1" dirty="0" smtClean="0"/>
              <a:t>Way forward</a:t>
            </a:r>
            <a:endParaRPr lang="en-US" b="1" dirty="0" smtClean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723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FED4852C-0274-6449-830D-B532D7068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203" y="2062114"/>
            <a:ext cx="5209580" cy="131305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Thank you for listening</a:t>
            </a:r>
            <a:endParaRPr lang="en-GB" sz="3600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FB49BB87-580F-2941-946E-1AC2ECE18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4212393"/>
            <a:ext cx="7886698" cy="365125"/>
          </a:xfrm>
        </p:spPr>
        <p:txBody>
          <a:bodyPr/>
          <a:lstStyle/>
          <a:p>
            <a:r>
              <a:rPr lang="en-US" dirty="0"/>
              <a:t>Stop@wcoomd.org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A06B07B5-BF8B-4D4E-884E-9430C823A8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8650" y="4645758"/>
            <a:ext cx="7886698" cy="1313072"/>
          </a:xfrm>
        </p:spPr>
        <p:txBody>
          <a:bodyPr/>
          <a:lstStyle/>
          <a:p>
            <a:r>
              <a:rPr lang="fr-BE" sz="2400" b="1" dirty="0" smtClean="0"/>
              <a:t>Maurice </a:t>
            </a:r>
            <a:r>
              <a:rPr lang="fr-BE" sz="2400" b="1" dirty="0" err="1" smtClean="0"/>
              <a:t>Emiola</a:t>
            </a:r>
            <a:r>
              <a:rPr lang="fr-BE" sz="2400" b="1" dirty="0" smtClean="0"/>
              <a:t> ADEFALOU</a:t>
            </a:r>
          </a:p>
          <a:p>
            <a:r>
              <a:rPr lang="fr-BE" dirty="0" err="1" smtClean="0"/>
              <a:t>Technical</a:t>
            </a:r>
            <a:r>
              <a:rPr lang="fr-BE" dirty="0" smtClean="0"/>
              <a:t> </a:t>
            </a:r>
            <a:r>
              <a:rPr lang="fr-BE" dirty="0" err="1" smtClean="0"/>
              <a:t>Officer</a:t>
            </a:r>
            <a:endParaRPr lang="fr-BE" dirty="0" smtClean="0"/>
          </a:p>
          <a:p>
            <a:r>
              <a:rPr lang="fr-BE" dirty="0" smtClean="0"/>
              <a:t>IPR, </a:t>
            </a:r>
            <a:r>
              <a:rPr lang="fr-BE" dirty="0" err="1" smtClean="0"/>
              <a:t>Health</a:t>
            </a:r>
            <a:r>
              <a:rPr lang="fr-BE" dirty="0" smtClean="0"/>
              <a:t> and </a:t>
            </a:r>
            <a:r>
              <a:rPr lang="fr-BE" dirty="0" err="1" smtClean="0"/>
              <a:t>Safety</a:t>
            </a:r>
            <a:r>
              <a:rPr lang="fr-BE" dirty="0" smtClean="0"/>
              <a:t> Programme manager</a:t>
            </a:r>
          </a:p>
          <a:p>
            <a:r>
              <a:rPr lang="fr-BE" dirty="0" smtClean="0">
                <a:hlinkClick r:id="rId2"/>
              </a:rPr>
              <a:t>Maurice.adefalou@wcoomd.org</a:t>
            </a:r>
            <a:endParaRPr lang="fr-BE" dirty="0" smtClean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27CE01C-C01A-F24D-A7FD-4EABE9309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9C9D7E-A62C-AB4F-805D-1B13780151A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25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31" y="466584"/>
            <a:ext cx="8056429" cy="805124"/>
          </a:xfrm>
        </p:spPr>
        <p:txBody>
          <a:bodyPr/>
          <a:lstStyle/>
          <a:p>
            <a:pPr algn="ctr"/>
            <a:r>
              <a:rPr lang="en-GB" sz="2500" dirty="0" smtClean="0"/>
              <a:t>I- STOP: timely emergency response at short notice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9D7E-A62C-AB4F-805D-1B13780151A0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4931" y="1537390"/>
            <a:ext cx="8866681" cy="43513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1.1 Participants</a:t>
            </a:r>
          </a:p>
          <a:p>
            <a:pPr>
              <a:buFont typeface="Wingdings" panose="05000000000000000000" pitchFamily="2" charset="2"/>
              <a:buChar char="q"/>
            </a:pPr>
            <a:endParaRPr lang="en-GB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WCO Secretariat</a:t>
            </a:r>
          </a:p>
          <a:p>
            <a:pPr marL="0" indent="0">
              <a:buNone/>
            </a:pPr>
            <a:endParaRPr lang="en-GB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en-GB" dirty="0" smtClean="0"/>
              <a:t>99 WCO Members and the RILOs</a:t>
            </a:r>
          </a:p>
          <a:p>
            <a:pPr marL="0" indent="0">
              <a:buNone/>
            </a:pPr>
            <a:endParaRPr lang="en-GB" dirty="0" smtClean="0"/>
          </a:p>
          <a:p>
            <a:pPr lvl="2">
              <a:buFont typeface="Wingdings" panose="05000000000000000000" pitchFamily="2" charset="2"/>
              <a:buChar char="q"/>
            </a:pPr>
            <a:r>
              <a:rPr lang="en-GB" sz="2400" dirty="0" smtClean="0"/>
              <a:t>International organizations: UNODC-INTERPOL-Europol-OLAF</a:t>
            </a:r>
          </a:p>
          <a:p>
            <a:pPr marL="457200" lvl="1" indent="0">
              <a:buNone/>
            </a:pPr>
            <a:endParaRPr lang="en-GB" dirty="0" smtClean="0"/>
          </a:p>
          <a:p>
            <a:pPr lvl="4">
              <a:buFont typeface="Wingdings" panose="05000000000000000000" pitchFamily="2" charset="2"/>
              <a:buChar char="q"/>
            </a:pPr>
            <a:r>
              <a:rPr lang="en-GB" sz="2400" dirty="0" smtClean="0"/>
              <a:t>Private sector: Novartis-Servier-Pfizer-Sanofi-UL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69959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66584"/>
            <a:ext cx="8823278" cy="805124"/>
          </a:xfrm>
        </p:spPr>
        <p:txBody>
          <a:bodyPr/>
          <a:lstStyle/>
          <a:p>
            <a:r>
              <a:rPr lang="en-GB" sz="2500" dirty="0" smtClean="0"/>
              <a:t>I- STOP</a:t>
            </a:r>
            <a:r>
              <a:rPr lang="en-GB" sz="2500" dirty="0"/>
              <a:t>: timely emergency </a:t>
            </a:r>
            <a:r>
              <a:rPr lang="en-GB" sz="2500" dirty="0" smtClean="0"/>
              <a:t>response at short notice</a:t>
            </a:r>
            <a:endParaRPr lang="en-US" sz="25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9D7E-A62C-AB4F-805D-1B13780151A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9783" y="1537390"/>
            <a:ext cx="8641829" cy="4818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dirty="0" smtClean="0"/>
              <a:t>1.2 Operational details</a:t>
            </a:r>
          </a:p>
          <a:p>
            <a:pPr marL="0" indent="0">
              <a:buNone/>
            </a:pPr>
            <a:r>
              <a:rPr lang="fr-BE" dirty="0" smtClean="0"/>
              <a:t>     </a:t>
            </a:r>
            <a:r>
              <a:rPr lang="fr-BE" dirty="0">
                <a:solidFill>
                  <a:schemeClr val="accent4"/>
                </a:solidFill>
              </a:rPr>
              <a:t>Scope </a:t>
            </a:r>
            <a:r>
              <a:rPr lang="fr-BE" dirty="0" smtClean="0">
                <a:solidFill>
                  <a:schemeClr val="accent4"/>
                </a:solidFill>
              </a:rPr>
              <a:t>           Risk indicators          Secure tool</a:t>
            </a:r>
            <a:endParaRPr lang="fr-BE" dirty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fr-BE" dirty="0" smtClean="0">
              <a:solidFill>
                <a:schemeClr val="accent4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2210" y="2660754"/>
            <a:ext cx="2360951" cy="334280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>
                <a:solidFill>
                  <a:schemeClr val="tx2"/>
                </a:solidFill>
              </a:rPr>
              <a:t>Medicines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>
                <a:solidFill>
                  <a:schemeClr val="tx2"/>
                </a:solidFill>
              </a:rPr>
              <a:t>Medical supplies (sanitizer gels)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>
                <a:solidFill>
                  <a:schemeClr val="tx2"/>
                </a:solidFill>
              </a:rPr>
              <a:t>C-19 </a:t>
            </a:r>
            <a:r>
              <a:rPr lang="en-GB" dirty="0">
                <a:solidFill>
                  <a:schemeClr val="tx2"/>
                </a:solidFill>
              </a:rPr>
              <a:t>test </a:t>
            </a:r>
            <a:r>
              <a:rPr lang="en-GB" dirty="0" smtClean="0">
                <a:solidFill>
                  <a:schemeClr val="tx2"/>
                </a:solidFill>
              </a:rPr>
              <a:t>kits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>
                <a:solidFill>
                  <a:schemeClr val="tx2"/>
                </a:solidFill>
              </a:rPr>
              <a:t>Masks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>
                <a:solidFill>
                  <a:schemeClr val="tx2"/>
                </a:solidFill>
              </a:rPr>
              <a:t>Goggles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>
                <a:solidFill>
                  <a:schemeClr val="tx2"/>
                </a:solidFill>
              </a:rPr>
              <a:t>Thermometers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>
                <a:solidFill>
                  <a:schemeClr val="tx2"/>
                </a:solidFill>
              </a:rPr>
              <a:t>Etc.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00387" y="2660753"/>
            <a:ext cx="2803237" cy="334280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chemeClr val="tx2"/>
                </a:solidFill>
              </a:rPr>
              <a:t>WCO COVID-19 </a:t>
            </a:r>
            <a:r>
              <a:rPr lang="en-GB" dirty="0" smtClean="0">
                <a:solidFill>
                  <a:schemeClr val="tx2"/>
                </a:solidFill>
              </a:rPr>
              <a:t>checklist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>
                <a:solidFill>
                  <a:schemeClr val="tx2"/>
                </a:solidFill>
              </a:rPr>
              <a:t>UNODC module</a:t>
            </a:r>
            <a:endParaRPr lang="en-GB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chemeClr val="tx2"/>
                </a:solidFill>
              </a:rPr>
              <a:t>N</a:t>
            </a:r>
            <a:r>
              <a:rPr lang="en-GB" dirty="0" smtClean="0">
                <a:solidFill>
                  <a:schemeClr val="tx2"/>
                </a:solidFill>
              </a:rPr>
              <a:t>ewsletters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>
                <a:solidFill>
                  <a:schemeClr val="tx2"/>
                </a:solidFill>
              </a:rPr>
              <a:t>Novartis notes </a:t>
            </a:r>
            <a:r>
              <a:rPr lang="en-GB" dirty="0">
                <a:solidFill>
                  <a:schemeClr val="tx2"/>
                </a:solidFill>
              </a:rPr>
              <a:t>on hydroxychloroquine, azithromycin and dexamethasone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63454" y="2660751"/>
            <a:ext cx="2493365" cy="13757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>
                <a:solidFill>
                  <a:schemeClr val="accent4"/>
                </a:solidFill>
              </a:rPr>
              <a:t>IPR CENcomm Group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455" y="4302177"/>
            <a:ext cx="2548328" cy="168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04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66" y="466584"/>
            <a:ext cx="8004747" cy="805124"/>
          </a:xfrm>
        </p:spPr>
        <p:txBody>
          <a:bodyPr/>
          <a:lstStyle/>
          <a:p>
            <a:pPr algn="ctr"/>
            <a:r>
              <a:rPr lang="en-US" sz="2600" dirty="0"/>
              <a:t>II- STOP: </a:t>
            </a:r>
            <a:r>
              <a:rPr lang="en-US" sz="2600" dirty="0" smtClean="0">
                <a:solidFill>
                  <a:srgbClr val="0082C3"/>
                </a:solidFill>
              </a:rPr>
              <a:t>making </a:t>
            </a:r>
            <a:r>
              <a:rPr lang="en-US" sz="2600" dirty="0">
                <a:solidFill>
                  <a:srgbClr val="0082C3"/>
                </a:solidFill>
              </a:rPr>
              <a:t>the world </a:t>
            </a:r>
            <a:r>
              <a:rPr lang="en-US" sz="2600" dirty="0" smtClean="0">
                <a:solidFill>
                  <a:srgbClr val="0082C3"/>
                </a:solidFill>
              </a:rPr>
              <a:t>safer and saving lives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9D7E-A62C-AB4F-805D-1B13780151A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49" y="1537390"/>
            <a:ext cx="8380439" cy="435133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BE" dirty="0" smtClean="0"/>
              <a:t>2.1 Outcomes</a:t>
            </a:r>
          </a:p>
          <a:p>
            <a:pPr marL="457200" lvl="1" indent="0">
              <a:buNone/>
            </a:pPr>
            <a:endParaRPr lang="fr-BE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2300" dirty="0" smtClean="0">
                <a:solidFill>
                  <a:schemeClr val="accent4"/>
                </a:solidFill>
              </a:rPr>
              <a:t>STOP</a:t>
            </a:r>
            <a:r>
              <a:rPr lang="en-GB" sz="2300" dirty="0" smtClean="0"/>
              <a:t>: useful </a:t>
            </a:r>
            <a:r>
              <a:rPr lang="en-GB" sz="2300" dirty="0"/>
              <a:t>barometer of </a:t>
            </a:r>
            <a:r>
              <a:rPr lang="en-GB" sz="2300" dirty="0" smtClean="0"/>
              <a:t>illicit </a:t>
            </a:r>
            <a:r>
              <a:rPr lang="en-GB" sz="2300" dirty="0"/>
              <a:t>trafficking linked to COVID-19  </a:t>
            </a:r>
            <a:endParaRPr lang="en-GB" sz="2300" dirty="0" smtClean="0"/>
          </a:p>
          <a:p>
            <a:pPr marL="0" indent="0">
              <a:buNone/>
            </a:pPr>
            <a:endParaRPr lang="en-GB" sz="2300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2300" dirty="0">
                <a:solidFill>
                  <a:schemeClr val="accent4"/>
                </a:solidFill>
              </a:rPr>
              <a:t>1,233 cases</a:t>
            </a:r>
            <a:r>
              <a:rPr lang="en-GB" sz="2300" dirty="0"/>
              <a:t> out of a total </a:t>
            </a:r>
            <a:r>
              <a:rPr lang="en-GB" sz="2300" dirty="0" smtClean="0"/>
              <a:t>of 1,683 </a:t>
            </a:r>
            <a:r>
              <a:rPr lang="en-GB" sz="2300" dirty="0"/>
              <a:t>seizures and detentions reported by 51 </a:t>
            </a:r>
            <a:r>
              <a:rPr lang="en-GB" sz="2300" dirty="0" smtClean="0"/>
              <a:t>Members</a:t>
            </a:r>
          </a:p>
          <a:p>
            <a:pPr marL="0" indent="0">
              <a:buNone/>
            </a:pPr>
            <a:endParaRPr lang="en-GB" sz="23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2300" dirty="0">
                <a:solidFill>
                  <a:schemeClr val="accent4"/>
                </a:solidFill>
              </a:rPr>
              <a:t>307,215,524 units</a:t>
            </a:r>
            <a:r>
              <a:rPr lang="en-GB" sz="2300" dirty="0" smtClean="0">
                <a:solidFill>
                  <a:schemeClr val="accent4"/>
                </a:solidFill>
              </a:rPr>
              <a:t> </a:t>
            </a:r>
            <a:r>
              <a:rPr lang="en-GB" sz="2300" dirty="0" smtClean="0"/>
              <a:t>of </a:t>
            </a:r>
            <a:r>
              <a:rPr lang="en-GB" sz="2300" dirty="0"/>
              <a:t>illicit medicines </a:t>
            </a:r>
            <a:r>
              <a:rPr lang="en-GB" sz="2300" dirty="0" smtClean="0"/>
              <a:t>seized/detained</a:t>
            </a:r>
          </a:p>
          <a:p>
            <a:pPr marL="457200" lvl="1" indent="0">
              <a:buNone/>
            </a:pPr>
            <a:endParaRPr lang="en-GB" sz="2300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2300" dirty="0" smtClean="0">
                <a:solidFill>
                  <a:schemeClr val="accent4"/>
                </a:solidFill>
              </a:rPr>
              <a:t>47,891,628</a:t>
            </a:r>
            <a:r>
              <a:rPr lang="en-GB" sz="2300" dirty="0" smtClean="0"/>
              <a:t> </a:t>
            </a:r>
            <a:r>
              <a:rPr lang="en-GB" sz="2300" dirty="0">
                <a:solidFill>
                  <a:schemeClr val="accent4"/>
                </a:solidFill>
              </a:rPr>
              <a:t>units</a:t>
            </a:r>
            <a:r>
              <a:rPr lang="en-GB" sz="2300" dirty="0" smtClean="0">
                <a:solidFill>
                  <a:srgbClr val="FF0000"/>
                </a:solidFill>
              </a:rPr>
              <a:t> </a:t>
            </a:r>
            <a:r>
              <a:rPr lang="en-GB" sz="2300" dirty="0" smtClean="0"/>
              <a:t>of medical supplies (masks, gloves, test kits, thermometers) seized/detained, as well as </a:t>
            </a:r>
            <a:r>
              <a:rPr lang="en-GB" sz="2300" dirty="0" smtClean="0">
                <a:solidFill>
                  <a:schemeClr val="accent4"/>
                </a:solidFill>
              </a:rPr>
              <a:t>2,762,389 litres</a:t>
            </a:r>
            <a:r>
              <a:rPr lang="en-GB" sz="2300" dirty="0" smtClean="0"/>
              <a:t> of sanitizer gel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3010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66" y="466584"/>
            <a:ext cx="8004747" cy="805124"/>
          </a:xfrm>
        </p:spPr>
        <p:txBody>
          <a:bodyPr/>
          <a:lstStyle/>
          <a:p>
            <a:pPr algn="ctr"/>
            <a:r>
              <a:rPr lang="en-US" sz="2600" dirty="0"/>
              <a:t>II- STOP: </a:t>
            </a:r>
            <a:r>
              <a:rPr lang="en-US" sz="2600" dirty="0" smtClean="0">
                <a:solidFill>
                  <a:srgbClr val="0082C3"/>
                </a:solidFill>
              </a:rPr>
              <a:t>making </a:t>
            </a:r>
            <a:r>
              <a:rPr lang="en-US" sz="2600" dirty="0">
                <a:solidFill>
                  <a:srgbClr val="0082C3"/>
                </a:solidFill>
              </a:rPr>
              <a:t>the world </a:t>
            </a:r>
            <a:r>
              <a:rPr lang="en-US" sz="2600" dirty="0" smtClean="0">
                <a:solidFill>
                  <a:srgbClr val="0082C3"/>
                </a:solidFill>
              </a:rPr>
              <a:t>safer and saving lives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9D7E-A62C-AB4F-805D-1B13780151A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49" y="1537390"/>
            <a:ext cx="8380439" cy="435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dirty="0" smtClean="0"/>
              <a:t>2.1 Outcomes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 smtClean="0"/>
          </a:p>
          <a:p>
            <a:pPr marL="457200" lvl="1" indent="0">
              <a:buNone/>
            </a:pPr>
            <a:endParaRPr lang="fr-BE" dirty="0"/>
          </a:p>
        </p:txBody>
      </p:sp>
      <p:graphicFrame>
        <p:nvGraphicFramePr>
          <p:cNvPr id="6" name="Graphique 9">
            <a:extLst>
              <a:ext uri="{FF2B5EF4-FFF2-40B4-BE49-F238E27FC236}">
                <a16:creationId xmlns:lc="http://schemas.openxmlformats.org/drawingml/2006/lockedCanvas" xmlns:a16="http://schemas.microsoft.com/office/drawing/2014/main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7A62C108-4613-432C-93E1-11F0D2BD16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1595167"/>
              </p:ext>
            </p:extLst>
          </p:nvPr>
        </p:nvGraphicFramePr>
        <p:xfrm>
          <a:off x="682052" y="1997075"/>
          <a:ext cx="8177135" cy="3399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951875" y="5671478"/>
            <a:ext cx="74276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dirty="0">
                <a:solidFill>
                  <a:srgbClr val="575756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Breakdown of the 1,233 cases by WCO region</a:t>
            </a:r>
            <a:endParaRPr lang="en-US" dirty="0">
              <a:solidFill>
                <a:srgbClr val="575756"/>
              </a:solidFill>
              <a:effectLst/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68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66" y="466584"/>
            <a:ext cx="8004747" cy="805124"/>
          </a:xfrm>
        </p:spPr>
        <p:txBody>
          <a:bodyPr/>
          <a:lstStyle/>
          <a:p>
            <a:pPr algn="ctr"/>
            <a:r>
              <a:rPr lang="en-US" sz="2600" dirty="0"/>
              <a:t>II- </a:t>
            </a:r>
            <a:r>
              <a:rPr lang="en-US" sz="2600" dirty="0" smtClean="0"/>
              <a:t>STOP: </a:t>
            </a:r>
            <a:r>
              <a:rPr lang="en-US" sz="2600" dirty="0" smtClean="0">
                <a:solidFill>
                  <a:srgbClr val="0082C3"/>
                </a:solidFill>
              </a:rPr>
              <a:t>making the world safer and saving lives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9D7E-A62C-AB4F-805D-1B13780151A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218363" y="5828873"/>
            <a:ext cx="89392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/>
            <a:r>
              <a:rPr lang="en-GB" dirty="0"/>
              <a:t>Distribution of cases by Member in the West and Central Africa region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214061"/>
              </p:ext>
            </p:extLst>
          </p:nvPr>
        </p:nvGraphicFramePr>
        <p:xfrm>
          <a:off x="736979" y="1528545"/>
          <a:ext cx="7642523" cy="40811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31308"/>
                <a:gridCol w="2811215"/>
              </a:tblGrid>
              <a:tr h="32644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dirty="0">
                          <a:effectLst/>
                        </a:rPr>
                        <a:t>Member</a:t>
                      </a:r>
                      <a:endParaRPr lang="en-US" sz="2000" dirty="0">
                        <a:solidFill>
                          <a:srgbClr val="575756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>
                          <a:effectLst/>
                        </a:rPr>
                        <a:t>Number of cases</a:t>
                      </a:r>
                      <a:endParaRPr lang="en-US" sz="2000">
                        <a:solidFill>
                          <a:srgbClr val="575756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2644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dirty="0">
                          <a:effectLst/>
                        </a:rPr>
                        <a:t>Togo</a:t>
                      </a:r>
                      <a:endParaRPr lang="en-US" sz="2000" dirty="0">
                        <a:solidFill>
                          <a:srgbClr val="575756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>
                          <a:effectLst/>
                        </a:rPr>
                        <a:t>62</a:t>
                      </a:r>
                      <a:endParaRPr lang="en-US" sz="2000">
                        <a:solidFill>
                          <a:srgbClr val="575756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2644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dirty="0">
                          <a:effectLst/>
                        </a:rPr>
                        <a:t>Nigeria</a:t>
                      </a:r>
                      <a:endParaRPr lang="en-US" sz="2000" dirty="0">
                        <a:solidFill>
                          <a:srgbClr val="575756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>
                          <a:effectLst/>
                        </a:rPr>
                        <a:t>43</a:t>
                      </a:r>
                      <a:endParaRPr lang="en-US" sz="2000">
                        <a:solidFill>
                          <a:srgbClr val="575756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2644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dirty="0">
                          <a:effectLst/>
                        </a:rPr>
                        <a:t>Benin</a:t>
                      </a:r>
                      <a:endParaRPr lang="en-US" sz="2000" dirty="0">
                        <a:solidFill>
                          <a:srgbClr val="575756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>
                          <a:effectLst/>
                        </a:rPr>
                        <a:t>29</a:t>
                      </a:r>
                      <a:endParaRPr lang="en-US" sz="2000">
                        <a:solidFill>
                          <a:srgbClr val="575756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2644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dirty="0">
                          <a:effectLst/>
                        </a:rPr>
                        <a:t>Cameroon</a:t>
                      </a:r>
                      <a:endParaRPr lang="en-US" sz="2000" dirty="0">
                        <a:solidFill>
                          <a:srgbClr val="575756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>
                          <a:effectLst/>
                        </a:rPr>
                        <a:t>22</a:t>
                      </a:r>
                      <a:endParaRPr lang="en-US" sz="2000">
                        <a:solidFill>
                          <a:srgbClr val="575756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2644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>
                          <a:effectLst/>
                        </a:rPr>
                        <a:t>Mali</a:t>
                      </a:r>
                      <a:endParaRPr lang="en-US" sz="2000">
                        <a:solidFill>
                          <a:srgbClr val="575756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dirty="0">
                          <a:effectLst/>
                        </a:rPr>
                        <a:t>15</a:t>
                      </a:r>
                      <a:endParaRPr lang="en-US" sz="2000" dirty="0">
                        <a:solidFill>
                          <a:srgbClr val="575756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2644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>
                          <a:effectLst/>
                        </a:rPr>
                        <a:t>Senegal</a:t>
                      </a:r>
                      <a:endParaRPr lang="en-US" sz="2000">
                        <a:solidFill>
                          <a:srgbClr val="575756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dirty="0">
                          <a:effectLst/>
                        </a:rPr>
                        <a:t>10</a:t>
                      </a:r>
                      <a:endParaRPr lang="en-US" sz="2000" dirty="0">
                        <a:solidFill>
                          <a:srgbClr val="575756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2644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>
                          <a:effectLst/>
                        </a:rPr>
                        <a:t>Niger</a:t>
                      </a:r>
                      <a:endParaRPr lang="en-US" sz="2000">
                        <a:solidFill>
                          <a:srgbClr val="575756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>
                          <a:effectLst/>
                        </a:rPr>
                        <a:t>5</a:t>
                      </a:r>
                      <a:endParaRPr lang="en-US" sz="2000">
                        <a:solidFill>
                          <a:srgbClr val="575756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2644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>
                          <a:effectLst/>
                        </a:rPr>
                        <a:t>Guinea</a:t>
                      </a:r>
                      <a:endParaRPr lang="en-US" sz="2000">
                        <a:solidFill>
                          <a:srgbClr val="575756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dirty="0">
                          <a:effectLst/>
                        </a:rPr>
                        <a:t>4</a:t>
                      </a:r>
                      <a:endParaRPr lang="en-US" sz="2000" dirty="0">
                        <a:solidFill>
                          <a:srgbClr val="575756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2644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>
                          <a:effectLst/>
                        </a:rPr>
                        <a:t>Central African Republic</a:t>
                      </a:r>
                      <a:endParaRPr lang="en-US" sz="2000">
                        <a:solidFill>
                          <a:srgbClr val="575756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dirty="0">
                          <a:effectLst/>
                        </a:rPr>
                        <a:t>4</a:t>
                      </a:r>
                      <a:endParaRPr lang="en-US" sz="2000" dirty="0">
                        <a:solidFill>
                          <a:srgbClr val="575756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2644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>
                          <a:effectLst/>
                        </a:rPr>
                        <a:t>Liberia</a:t>
                      </a:r>
                      <a:endParaRPr lang="en-US" sz="2000">
                        <a:solidFill>
                          <a:srgbClr val="575756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dirty="0">
                          <a:effectLst/>
                        </a:rPr>
                        <a:t>1</a:t>
                      </a:r>
                      <a:endParaRPr lang="en-US" sz="2000" dirty="0">
                        <a:solidFill>
                          <a:srgbClr val="575756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49024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dirty="0">
                          <a:effectLst/>
                        </a:rPr>
                        <a:t>Total</a:t>
                      </a:r>
                      <a:endParaRPr lang="en-US" sz="2000" dirty="0">
                        <a:solidFill>
                          <a:srgbClr val="575756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dirty="0">
                          <a:effectLst/>
                        </a:rPr>
                        <a:t>195</a:t>
                      </a:r>
                      <a:endParaRPr lang="en-US" sz="2000" dirty="0">
                        <a:solidFill>
                          <a:srgbClr val="575756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673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66" y="466584"/>
            <a:ext cx="8004747" cy="805124"/>
          </a:xfrm>
        </p:spPr>
        <p:txBody>
          <a:bodyPr/>
          <a:lstStyle/>
          <a:p>
            <a:pPr algn="ctr"/>
            <a:r>
              <a:rPr lang="en-US" sz="2600" dirty="0"/>
              <a:t>II- STOP: </a:t>
            </a:r>
            <a:r>
              <a:rPr lang="en-US" sz="2600" dirty="0" smtClean="0">
                <a:solidFill>
                  <a:srgbClr val="0082C3"/>
                </a:solidFill>
              </a:rPr>
              <a:t>making </a:t>
            </a:r>
            <a:r>
              <a:rPr lang="en-US" sz="2600" dirty="0">
                <a:solidFill>
                  <a:srgbClr val="0082C3"/>
                </a:solidFill>
              </a:rPr>
              <a:t>the world </a:t>
            </a:r>
            <a:r>
              <a:rPr lang="en-US" sz="2600" dirty="0" smtClean="0">
                <a:solidFill>
                  <a:srgbClr val="0082C3"/>
                </a:solidFill>
              </a:rPr>
              <a:t>safer and saving lives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9D7E-A62C-AB4F-805D-1B13780151A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49" y="1071798"/>
            <a:ext cx="8380439" cy="48169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dirty="0" smtClean="0"/>
              <a:t> </a:t>
            </a:r>
            <a:r>
              <a:rPr lang="en-GB" dirty="0" smtClean="0"/>
              <a:t>Threat </a:t>
            </a:r>
            <a:r>
              <a:rPr lang="en-GB" dirty="0"/>
              <a:t>from illicit medicines</a:t>
            </a:r>
            <a:endParaRPr lang="en-US" dirty="0"/>
          </a:p>
          <a:p>
            <a:pPr marL="0" indent="0">
              <a:buNone/>
            </a:pPr>
            <a:endParaRPr lang="fr-BE" dirty="0" smtClean="0"/>
          </a:p>
          <a:p>
            <a:pPr marL="457200" lvl="1" indent="0">
              <a:buNone/>
            </a:pPr>
            <a:endParaRPr lang="fr-BE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590675" y="21177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92" y="1418152"/>
            <a:ext cx="3387944" cy="22733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88591" y="3726754"/>
            <a:ext cx="3101749" cy="6642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1000" dirty="0">
                <a:solidFill>
                  <a:srgbClr val="575756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1,716,000 dexamethasone tablets seized by Niger Customs</a:t>
            </a:r>
            <a:endParaRPr lang="en-US" sz="1100" dirty="0">
              <a:solidFill>
                <a:srgbClr val="575756"/>
              </a:solidFill>
              <a:effectLst/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031" y="1475975"/>
            <a:ext cx="3886685" cy="2237583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4928031" y="3758529"/>
            <a:ext cx="3777522" cy="80104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1000" dirty="0">
                <a:solidFill>
                  <a:srgbClr val="575756"/>
                </a:solidFill>
                <a:effectLst/>
                <a:latin typeface="ArialMT"/>
                <a:ea typeface="MS Mincho"/>
                <a:cs typeface="ArialMT"/>
              </a:rPr>
              <a:t>“COVID-CURE” </a:t>
            </a:r>
            <a:r>
              <a:rPr lang="en-GB" sz="1000" dirty="0" smtClean="0">
                <a:solidFill>
                  <a:srgbClr val="575756"/>
                </a:solidFill>
                <a:effectLst/>
                <a:latin typeface="ArialMT"/>
                <a:ea typeface="MS Mincho"/>
                <a:cs typeface="ArialMT"/>
              </a:rPr>
              <a:t>medicine, </a:t>
            </a:r>
            <a:r>
              <a:rPr lang="en-GB" sz="1000" dirty="0">
                <a:solidFill>
                  <a:srgbClr val="575756"/>
                </a:solidFill>
                <a:effectLst/>
                <a:latin typeface="ArialMT"/>
                <a:ea typeface="MS Mincho"/>
                <a:cs typeface="ArialMT"/>
              </a:rPr>
              <a:t>purported to cure </a:t>
            </a:r>
            <a:r>
              <a:rPr lang="en-GB" sz="1000" dirty="0" smtClean="0">
                <a:solidFill>
                  <a:srgbClr val="575756"/>
                </a:solidFill>
                <a:effectLst/>
                <a:latin typeface="ArialMT"/>
                <a:ea typeface="MS Mincho"/>
                <a:cs typeface="ArialMT"/>
              </a:rPr>
              <a:t>COVID-19, </a:t>
            </a:r>
            <a:r>
              <a:rPr lang="en-GB" sz="1000" dirty="0">
                <a:solidFill>
                  <a:srgbClr val="575756"/>
                </a:solidFill>
                <a:effectLst/>
                <a:latin typeface="ArialMT"/>
                <a:ea typeface="MS Mincho"/>
                <a:cs typeface="ArialMT"/>
              </a:rPr>
              <a:t>seized by Cameroon </a:t>
            </a:r>
            <a:r>
              <a:rPr lang="en-GB" sz="1000" dirty="0" smtClean="0">
                <a:solidFill>
                  <a:srgbClr val="575756"/>
                </a:solidFill>
                <a:effectLst/>
                <a:latin typeface="ArialMT"/>
                <a:ea typeface="MS Mincho"/>
                <a:cs typeface="ArialMT"/>
              </a:rPr>
              <a:t>Customs</a:t>
            </a:r>
            <a:endParaRPr lang="en-US" sz="1100" dirty="0">
              <a:solidFill>
                <a:srgbClr val="575756"/>
              </a:solidFill>
              <a:effectLst/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GB" sz="1000" dirty="0">
                <a:solidFill>
                  <a:srgbClr val="575756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 </a:t>
            </a:r>
            <a:endParaRPr lang="en-US" sz="1100" dirty="0">
              <a:solidFill>
                <a:srgbClr val="575756"/>
              </a:solidFill>
              <a:effectLst/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92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66" y="466584"/>
            <a:ext cx="8004747" cy="805124"/>
          </a:xfrm>
        </p:spPr>
        <p:txBody>
          <a:bodyPr/>
          <a:lstStyle/>
          <a:p>
            <a:pPr algn="ctr"/>
            <a:r>
              <a:rPr lang="en-US" sz="2600" dirty="0"/>
              <a:t>II- STOP: </a:t>
            </a:r>
            <a:r>
              <a:rPr lang="en-US" sz="2600" dirty="0" smtClean="0">
                <a:solidFill>
                  <a:srgbClr val="0082C3"/>
                </a:solidFill>
              </a:rPr>
              <a:t>making </a:t>
            </a:r>
            <a:r>
              <a:rPr lang="en-US" sz="2600" dirty="0">
                <a:solidFill>
                  <a:srgbClr val="0082C3"/>
                </a:solidFill>
              </a:rPr>
              <a:t>the world </a:t>
            </a:r>
            <a:r>
              <a:rPr lang="en-US" sz="2600" dirty="0" smtClean="0">
                <a:solidFill>
                  <a:srgbClr val="0082C3"/>
                </a:solidFill>
              </a:rPr>
              <a:t>safer and saving lives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9D7E-A62C-AB4F-805D-1B13780151A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49" y="1064695"/>
            <a:ext cx="8380439" cy="48169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dirty="0" smtClean="0"/>
              <a:t> </a:t>
            </a:r>
            <a:r>
              <a:rPr lang="en-GB" dirty="0" smtClean="0"/>
              <a:t>Threat </a:t>
            </a:r>
            <a:r>
              <a:rPr lang="en-GB" dirty="0"/>
              <a:t>from illicit medicines</a:t>
            </a:r>
            <a:endParaRPr lang="en-US" dirty="0"/>
          </a:p>
          <a:p>
            <a:pPr marL="0" indent="0">
              <a:buNone/>
            </a:pPr>
            <a:endParaRPr lang="fr-BE" dirty="0" smtClean="0"/>
          </a:p>
          <a:p>
            <a:pPr marL="457200" lvl="1" indent="0">
              <a:buNone/>
            </a:pPr>
            <a:endParaRPr lang="fr-BE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590675" y="21177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" name="Picture 16" descr="https://cencomm3.wcoomd.org/uploads/PHOTO%20SAISIE%20MEDICAMENTS%20CINKASSE%2011%2006%202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04" y="1876922"/>
            <a:ext cx="6878472" cy="21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887104" y="4901368"/>
            <a:ext cx="75786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575756"/>
                </a:solidFill>
                <a:latin typeface="Arial" panose="020B0604020202020204" pitchFamily="34" charset="0"/>
                <a:ea typeface="MS Mincho"/>
              </a:rPr>
              <a:t>Region-by-region analysis of seizures/detentions of medicines reveals that 99.45% of them come from the West and Central Africa region.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4843" y="4303534"/>
            <a:ext cx="802488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anose="05000000000000000000" pitchFamily="2" charset="2"/>
              <a:buChar char="q"/>
            </a:pPr>
            <a:r>
              <a:rPr lang="en-GB" sz="2300" dirty="0">
                <a:solidFill>
                  <a:schemeClr val="accent4"/>
                </a:solidFill>
              </a:rPr>
              <a:t>307,215,524 units </a:t>
            </a:r>
            <a:r>
              <a:rPr lang="en-GB" sz="2300" dirty="0"/>
              <a:t>of illicit medicines seized/detained</a:t>
            </a:r>
          </a:p>
        </p:txBody>
      </p:sp>
    </p:spTree>
    <p:extLst>
      <p:ext uri="{BB962C8B-B14F-4D97-AF65-F5344CB8AC3E}">
        <p14:creationId xmlns:p14="http://schemas.microsoft.com/office/powerpoint/2010/main" val="422282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CO Title slide">
  <a:themeElements>
    <a:clrScheme name="WCO">
      <a:dk1>
        <a:srgbClr val="0082C3"/>
      </a:dk1>
      <a:lt1>
        <a:srgbClr val="FFFFFF"/>
      </a:lt1>
      <a:dk2>
        <a:srgbClr val="575756"/>
      </a:dk2>
      <a:lt2>
        <a:srgbClr val="D0D0D0"/>
      </a:lt2>
      <a:accent1>
        <a:srgbClr val="009FE3"/>
      </a:accent1>
      <a:accent2>
        <a:srgbClr val="009E92"/>
      </a:accent2>
      <a:accent3>
        <a:srgbClr val="0059A7"/>
      </a:accent3>
      <a:accent4>
        <a:srgbClr val="E83844"/>
      </a:accent4>
      <a:accent5>
        <a:srgbClr val="AA2485"/>
      </a:accent5>
      <a:accent6>
        <a:srgbClr val="EB6109"/>
      </a:accent6>
      <a:hlink>
        <a:srgbClr val="009FE3"/>
      </a:hlink>
      <a:folHlink>
        <a:srgbClr val="AA248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5_WCO_UK" id="{499CC7DC-62DA-EE4E-BB76-F1CE3F232C62}" vid="{611A4FAB-B838-3541-BD62-B5EF20A08B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Outcomes_WCO_OP_STOP_EN</Template>
  <TotalTime>1278</TotalTime>
  <Words>682</Words>
  <Application>Microsoft Office PowerPoint</Application>
  <PresentationFormat>On-screen Show (4:3)</PresentationFormat>
  <Paragraphs>185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Arial Black</vt:lpstr>
      <vt:lpstr>ArialMT</vt:lpstr>
      <vt:lpstr>Calibri</vt:lpstr>
      <vt:lpstr>MS Mincho</vt:lpstr>
      <vt:lpstr>Symbol</vt:lpstr>
      <vt:lpstr>Times New Roman</vt:lpstr>
      <vt:lpstr>Wingdings</vt:lpstr>
      <vt:lpstr>WCO Title slide</vt:lpstr>
      <vt:lpstr>PowerPoint Presentation</vt:lpstr>
      <vt:lpstr>Contents</vt:lpstr>
      <vt:lpstr>I- STOP: timely emergency response at short notice </vt:lpstr>
      <vt:lpstr>I- STOP: timely emergency response at short notice</vt:lpstr>
      <vt:lpstr>II- STOP: making the world safer and saving lives   </vt:lpstr>
      <vt:lpstr>II- STOP: making the world safer and saving lives  </vt:lpstr>
      <vt:lpstr>II- STOP: making the world safer and saving lives  </vt:lpstr>
      <vt:lpstr>II- STOP: making the world safer and saving lives   </vt:lpstr>
      <vt:lpstr>II- STOP: making the world safer and saving lives   </vt:lpstr>
      <vt:lpstr>II- STOP: making the world safer and saving lives   </vt:lpstr>
      <vt:lpstr>II- STOP: making the world safer and saving lives</vt:lpstr>
      <vt:lpstr>II- STOP: making the world safer and saving lives </vt:lpstr>
      <vt:lpstr>III- COVID-19 and agility shown by Customs     </vt:lpstr>
      <vt:lpstr>III- COVID-19 and agility shown by Customs     </vt:lpstr>
      <vt:lpstr>III- COVID-19 and agility shown by Customs     </vt:lpstr>
      <vt:lpstr>IV- Way forward: lessons learned/difficulties  </vt:lpstr>
      <vt:lpstr>PowerPoint Presentation</vt:lpstr>
      <vt:lpstr>PowerPoint Presentation</vt:lpstr>
      <vt:lpstr>PowerPoint Presentation</vt:lpstr>
      <vt:lpstr>Thank you for listening</vt:lpstr>
    </vt:vector>
  </TitlesOfParts>
  <Company>WCO-OMD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Maurice ADEFALOU</dc:creator>
  <cp:lastModifiedBy>Maurice ADEFALOU</cp:lastModifiedBy>
  <cp:revision>122</cp:revision>
  <cp:lastPrinted>2020-10-02T07:37:22Z</cp:lastPrinted>
  <dcterms:created xsi:type="dcterms:W3CDTF">2020-09-20T06:16:09Z</dcterms:created>
  <dcterms:modified xsi:type="dcterms:W3CDTF">2021-04-27T08:58:15Z</dcterms:modified>
</cp:coreProperties>
</file>